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68" r:id="rId3"/>
    <p:sldId id="272" r:id="rId4"/>
    <p:sldId id="269" r:id="rId5"/>
    <p:sldId id="270" r:id="rId6"/>
    <p:sldId id="271" r:id="rId7"/>
    <p:sldId id="274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287" r:id="rId21"/>
    <p:sldId id="285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40" r:id="rId34"/>
    <p:sldId id="341" r:id="rId35"/>
    <p:sldId id="342" r:id="rId36"/>
    <p:sldId id="343" r:id="rId37"/>
    <p:sldId id="299" r:id="rId38"/>
    <p:sldId id="300" r:id="rId39"/>
    <p:sldId id="339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9" r:id="rId48"/>
    <p:sldId id="310" r:id="rId49"/>
    <p:sldId id="308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30" r:id="rId68"/>
    <p:sldId id="328" r:id="rId69"/>
    <p:sldId id="329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</p:sldIdLst>
  <p:sldSz cx="9144000" cy="6858000" type="screen4x3"/>
  <p:notesSz cx="6858000" cy="9144000"/>
  <p:custDataLst>
    <p:tags r:id="rId8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72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6" autoAdjust="0"/>
    <p:restoredTop sz="94611" autoAdjust="0"/>
  </p:normalViewPr>
  <p:slideViewPr>
    <p:cSldViewPr>
      <p:cViewPr varScale="1">
        <p:scale>
          <a:sx n="71" d="100"/>
          <a:sy n="71" d="100"/>
        </p:scale>
        <p:origin x="1046" y="5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35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878B6AB-DFD1-4CD7-9516-0A8D9DFD2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8A473A7-C3D2-489D-BF5C-7BF44E7D5C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A473A7-C3D2-489D-BF5C-7BF44E7D5C48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gray">
          <a:xfrm>
            <a:off x="533400" y="35496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23556" name="Rectangle 9"/>
          <p:cNvSpPr>
            <a:spLocks noGrp="1" noChangeArrowheads="1"/>
          </p:cNvSpPr>
          <p:nvPr>
            <p:ph type="ctrTitle"/>
          </p:nvPr>
        </p:nvSpPr>
        <p:spPr>
          <a:xfrm>
            <a:off x="381000" y="609601"/>
            <a:ext cx="8305800" cy="2514599"/>
          </a:xfrm>
          <a:prstGeom prst="rect">
            <a:avLst/>
          </a:prstGeom>
        </p:spPr>
        <p:txBody>
          <a:bodyPr/>
          <a:lstStyle>
            <a:lvl1pPr algn="ctr">
              <a:defRPr sz="3600" smtClean="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557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8306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22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66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26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366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46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79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4953000"/>
          </a:xfrm>
        </p:spPr>
        <p:txBody>
          <a:bodyPr/>
          <a:lstStyle>
            <a:lvl1pPr algn="l">
              <a:defRPr>
                <a:latin typeface="+mn-lt"/>
                <a:cs typeface="Tahoma" pitchFamily="34" charset="0"/>
              </a:defRPr>
            </a:lvl1pPr>
            <a:lvl2pPr algn="l">
              <a:defRPr>
                <a:latin typeface="+mn-lt"/>
                <a:cs typeface="Tahoma" pitchFamily="34" charset="0"/>
              </a:defRPr>
            </a:lvl2pPr>
            <a:lvl3pPr algn="l">
              <a:defRPr>
                <a:latin typeface="+mn-lt"/>
                <a:cs typeface="Tahoma" pitchFamily="34" charset="0"/>
              </a:defRPr>
            </a:lvl3pPr>
            <a:lvl4pPr algn="l">
              <a:defRPr>
                <a:latin typeface="+mn-lt"/>
                <a:cs typeface="Tahoma" pitchFamily="34" charset="0"/>
              </a:defRPr>
            </a:lvl4pPr>
            <a:lvl5pPr algn="l">
              <a:defRPr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11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382000" cy="1447800"/>
          </a:xfrm>
          <a:prstGeom prst="rect">
            <a:avLst/>
          </a:prstGeom>
        </p:spPr>
        <p:txBody>
          <a:bodyPr/>
          <a:lstStyle>
            <a:lvl1pPr algn="ctr">
              <a:defRPr sz="3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71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7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48006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375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1143000"/>
            <a:ext cx="86106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3733800"/>
            <a:ext cx="86106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3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1143000"/>
            <a:ext cx="4191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724400" y="1143000"/>
            <a:ext cx="4191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304800" y="3733800"/>
            <a:ext cx="4191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4724400" y="3733800"/>
            <a:ext cx="4191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88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4191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82762"/>
            <a:ext cx="4191000" cy="43132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143000"/>
            <a:ext cx="419264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782762"/>
            <a:ext cx="4192646" cy="43132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595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8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610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6137275"/>
            <a:ext cx="9144000" cy="72072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0" y="6194425"/>
            <a:ext cx="2941638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Đại</a:t>
            </a: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Học</a:t>
            </a: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Khoa</a:t>
            </a:r>
            <a:endParaRPr lang="en-US" sz="11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defRPr/>
            </a:pP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Trung</a:t>
            </a:r>
            <a:r>
              <a:rPr lang="en-US" sz="1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Tâm</a:t>
            </a:r>
            <a:r>
              <a:rPr lang="en-US" sz="1100" b="1" baseline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baseline="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Kỹ</a:t>
            </a:r>
            <a:r>
              <a:rPr lang="en-US" sz="1100" b="1" baseline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baseline="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Thuật</a:t>
            </a:r>
            <a:r>
              <a:rPr lang="en-US" sz="1100" b="1" baseline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baseline="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Điện</a:t>
            </a:r>
            <a:r>
              <a:rPr lang="en-US" sz="1100" b="1" baseline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100" b="1" baseline="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Toán</a:t>
            </a:r>
            <a:endParaRPr lang="en-US" sz="11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en-US" sz="1100" b="1" dirty="0">
                <a:solidFill>
                  <a:srgbClr val="199ACC"/>
                </a:solidFill>
              </a:rPr>
              <a:t>© 2016</a:t>
            </a:r>
          </a:p>
        </p:txBody>
      </p:sp>
      <p:sp>
        <p:nvSpPr>
          <p:cNvPr id="14" name="Text Box 10"/>
          <p:cNvSpPr txBox="1">
            <a:spLocks noChangeArrowheads="1"/>
          </p:cNvSpPr>
          <p:nvPr userDrawn="1"/>
        </p:nvSpPr>
        <p:spPr bwMode="auto">
          <a:xfrm>
            <a:off x="3810000" y="6194425"/>
            <a:ext cx="533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vi-VN" sz="1100" b="1" dirty="0">
                <a:solidFill>
                  <a:schemeClr val="bg1"/>
                </a:solidFill>
              </a:rPr>
              <a:t>Lập trình C/C++</a:t>
            </a:r>
            <a:endParaRPr lang="en-US" sz="1100" b="1" dirty="0">
              <a:solidFill>
                <a:schemeClr val="bg1"/>
              </a:solidFill>
            </a:endParaRPr>
          </a:p>
          <a:p>
            <a:pPr algn="r">
              <a:defRPr/>
            </a:pPr>
            <a:fld id="{7E361DEB-F8C4-493B-B5A8-8661C8DCD275}" type="slidenum">
              <a:rPr lang="en-US" sz="1100" b="1" smtClean="0">
                <a:solidFill>
                  <a:schemeClr val="bg1"/>
                </a:solidFill>
              </a:rPr>
              <a:pPr algn="r">
                <a:spcBef>
                  <a:spcPct val="20000"/>
                </a:spcBef>
                <a:defRPr/>
              </a:pPr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8" name="Picture 4" descr="D:\5. Work2013\giaovu\logotrungtam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risscrossEtching trans="15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66800"/>
            <a:ext cx="4542882" cy="45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52" r:id="rId6"/>
    <p:sldLayoutId id="2147484051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err="1"/>
              <a:t>Ch</a:t>
            </a:r>
            <a:r>
              <a:rPr lang="vi-VN" sz="2800" dirty="0"/>
              <a:t>ương </a:t>
            </a:r>
            <a:r>
              <a:rPr lang="en-US" sz="2800" dirty="0"/>
              <a:t>1</a:t>
            </a:r>
            <a:br>
              <a:rPr lang="vi-VN" dirty="0"/>
            </a:br>
            <a:r>
              <a:rPr lang="en-US" sz="2800" dirty="0"/>
              <a:t>GIỚI THIỆU VỀ MÁY TÍNH VÀ LẬP</a:t>
            </a:r>
            <a:r>
              <a:rPr lang="vi-VN" sz="2800" dirty="0"/>
              <a:t> TRÌNH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Trần</a:t>
            </a:r>
            <a:r>
              <a:rPr lang="en-US" altLang="zh-CN" dirty="0"/>
              <a:t> </a:t>
            </a:r>
            <a:r>
              <a:rPr lang="en-US" altLang="zh-CN" dirty="0" err="1"/>
              <a:t>Giang</a:t>
            </a:r>
            <a:r>
              <a:rPr lang="en-US" altLang="zh-CN" dirty="0"/>
              <a:t> </a:t>
            </a:r>
            <a:r>
              <a:rPr lang="en-US" altLang="zh-CN" dirty="0" err="1"/>
              <a:t>Sơn</a:t>
            </a:r>
            <a:endParaRPr lang="en-US" altLang="zh-CN" dirty="0"/>
          </a:p>
          <a:p>
            <a:r>
              <a:rPr lang="en-US" dirty="0"/>
              <a:t>tgson@hcmut.edu.vn</a:t>
            </a:r>
            <a:endParaRPr lang="vi-VN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03701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53" y="2537460"/>
            <a:ext cx="41751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12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79193"/>
            <a:ext cx="931862" cy="82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610600" cy="838200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7200" y="3048000"/>
            <a:ext cx="14478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atin typeface="+mn-lt"/>
              </a:rPr>
              <a:t>TB </a:t>
            </a:r>
            <a:r>
              <a:rPr lang="en-US" b="1" dirty="0" err="1">
                <a:latin typeface="+mn-lt"/>
              </a:rPr>
              <a:t>Nhập</a:t>
            </a:r>
            <a:endParaRPr lang="en-US" b="1" dirty="0">
              <a:latin typeface="+mn-lt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95600" y="1311275"/>
            <a:ext cx="3505200" cy="1295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vi-VN" b="1">
              <a:latin typeface="Tahoma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62800" y="3124200"/>
            <a:ext cx="1447800" cy="914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1" dirty="0"/>
          </a:p>
          <a:p>
            <a:pPr algn="ctr" eaLnBrk="0" hangingPunct="0"/>
            <a:r>
              <a:rPr lang="en-US" b="1" dirty="0"/>
              <a:t>TB </a:t>
            </a:r>
            <a:r>
              <a:rPr lang="en-US" b="1" dirty="0" err="1"/>
              <a:t>Xuất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259137" y="3161211"/>
            <a:ext cx="26670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b="1" dirty="0">
                <a:latin typeface="+mn-lt"/>
                <a:cs typeface="+mn-cs"/>
              </a:rPr>
              <a:t>Memory</a:t>
            </a:r>
          </a:p>
          <a:p>
            <a:pPr algn="ctr" eaLnBrk="0" hangingPunct="0">
              <a:defRPr/>
            </a:pPr>
            <a:r>
              <a:rPr lang="en-US" b="1" dirty="0">
                <a:latin typeface="+mn-lt"/>
                <a:cs typeface="+mn-cs"/>
              </a:rPr>
              <a:t>RAM/ROM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11364" y="1524000"/>
            <a:ext cx="12192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atin typeface="+mn-lt"/>
                <a:cs typeface="+mn-cs"/>
              </a:rPr>
              <a:t>Control</a:t>
            </a:r>
          </a:p>
          <a:p>
            <a:pPr algn="ctr" eaLnBrk="0" hangingPunct="0">
              <a:defRPr/>
            </a:pPr>
            <a:r>
              <a:rPr lang="en-US" b="1" dirty="0">
                <a:latin typeface="+mn-lt"/>
                <a:cs typeface="+mn-cs"/>
              </a:rPr>
              <a:t>Unit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97438" y="1524000"/>
            <a:ext cx="12192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b="1" dirty="0">
                <a:latin typeface="+mn-lt"/>
                <a:cs typeface="+mn-cs"/>
              </a:rPr>
              <a:t>Arithmetic</a:t>
            </a:r>
          </a:p>
          <a:p>
            <a:pPr algn="ctr" eaLnBrk="0" hangingPunct="0">
              <a:defRPr/>
            </a:pPr>
            <a:r>
              <a:rPr lang="en-US" sz="1600" b="1" dirty="0">
                <a:latin typeface="+mn-lt"/>
                <a:cs typeface="+mn-cs"/>
              </a:rPr>
              <a:t>and Logic</a:t>
            </a:r>
          </a:p>
          <a:p>
            <a:pPr algn="ctr" eaLnBrk="0" hangingPunct="0">
              <a:defRPr/>
            </a:pPr>
            <a:r>
              <a:rPr lang="en-US" sz="1600" b="1" dirty="0">
                <a:latin typeface="+mn-lt"/>
                <a:cs typeface="+mn-cs"/>
              </a:rPr>
              <a:t>Unit</a:t>
            </a:r>
          </a:p>
        </p:txBody>
      </p:sp>
      <p:sp>
        <p:nvSpPr>
          <p:cNvPr id="11" name="Right Arrow 12"/>
          <p:cNvSpPr>
            <a:spLocks noChangeArrowheads="1"/>
          </p:cNvSpPr>
          <p:nvPr/>
        </p:nvSpPr>
        <p:spPr bwMode="auto">
          <a:xfrm>
            <a:off x="1905000" y="3348446"/>
            <a:ext cx="1371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vi-VN" b="1">
              <a:latin typeface="Tahoma" pitchFamily="34" charset="0"/>
            </a:endParaRPr>
          </a:p>
        </p:txBody>
      </p:sp>
      <p:sp>
        <p:nvSpPr>
          <p:cNvPr id="12" name="Right Arrow 13"/>
          <p:cNvSpPr>
            <a:spLocks noChangeArrowheads="1"/>
          </p:cNvSpPr>
          <p:nvPr/>
        </p:nvSpPr>
        <p:spPr bwMode="auto">
          <a:xfrm>
            <a:off x="5926137" y="3394164"/>
            <a:ext cx="1236663" cy="3396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vi-VN" b="1">
              <a:latin typeface="Tahoma" pitchFamily="34" charset="0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4038600" y="990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 dirty="0"/>
              <a:t>CPU</a:t>
            </a:r>
          </a:p>
        </p:txBody>
      </p:sp>
      <p:sp>
        <p:nvSpPr>
          <p:cNvPr id="14" name="Up-Down Arrow 15"/>
          <p:cNvSpPr>
            <a:spLocks noChangeArrowheads="1"/>
          </p:cNvSpPr>
          <p:nvPr/>
        </p:nvSpPr>
        <p:spPr bwMode="auto">
          <a:xfrm>
            <a:off x="4422775" y="2606675"/>
            <a:ext cx="339725" cy="533400"/>
          </a:xfrm>
          <a:prstGeom prst="upDownArrow">
            <a:avLst>
              <a:gd name="adj1" fmla="val 50000"/>
              <a:gd name="adj2" fmla="val 4996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vi-VN" b="1">
              <a:latin typeface="Tahom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52011" y="4495800"/>
            <a:ext cx="3505200" cy="457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b="1" dirty="0" err="1"/>
              <a:t>Đơn</a:t>
            </a:r>
            <a:r>
              <a:rPr lang="en-US" b="1" dirty="0"/>
              <a:t> </a:t>
            </a:r>
            <a:r>
              <a:rPr lang="en-US" b="1" dirty="0" err="1"/>
              <a:t>vị</a:t>
            </a:r>
            <a:r>
              <a:rPr lang="en-US" b="1" dirty="0"/>
              <a:t> </a:t>
            </a:r>
            <a:r>
              <a:rPr lang="en-US" b="1" dirty="0" err="1"/>
              <a:t>lưu</a:t>
            </a:r>
            <a:r>
              <a:rPr lang="en-US" b="1" dirty="0"/>
              <a:t> </a:t>
            </a:r>
            <a:r>
              <a:rPr lang="en-US" b="1" dirty="0" err="1"/>
              <a:t>trữ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endParaRPr lang="vi-VN" b="1" dirty="0">
              <a:latin typeface="Tahoma" pitchFamily="34" charset="0"/>
            </a:endParaRPr>
          </a:p>
        </p:txBody>
      </p:sp>
      <p:sp>
        <p:nvSpPr>
          <p:cNvPr id="17" name="Up-Down Arrow 15"/>
          <p:cNvSpPr>
            <a:spLocks noChangeArrowheads="1"/>
          </p:cNvSpPr>
          <p:nvPr/>
        </p:nvSpPr>
        <p:spPr bwMode="auto">
          <a:xfrm>
            <a:off x="4452121" y="3923211"/>
            <a:ext cx="339725" cy="533400"/>
          </a:xfrm>
          <a:prstGeom prst="upDownArrow">
            <a:avLst>
              <a:gd name="adj1" fmla="val 50000"/>
              <a:gd name="adj2" fmla="val 4996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vi-VN" b="1">
              <a:latin typeface="Tahom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1" y="2400300"/>
            <a:ext cx="1379601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21" y="2277344"/>
            <a:ext cx="1082158" cy="82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06" y="2724150"/>
            <a:ext cx="1319212" cy="50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2" y="4970417"/>
            <a:ext cx="803275" cy="78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6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990600"/>
            <a:ext cx="4724400" cy="2286000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(</a:t>
            </a:r>
            <a:r>
              <a:rPr lang="en-US" dirty="0">
                <a:cs typeface="Times New Roman" pitchFamily="18" charset="0"/>
              </a:rPr>
              <a:t>Input Unit)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dirty="0">
                <a:cs typeface="Times New Roman" pitchFamily="18" charset="0"/>
              </a:rPr>
              <a:t>     - </a:t>
            </a:r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thiết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bị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nhập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dirty="0">
                <a:cs typeface="Times New Roman" pitchFamily="18" charset="0"/>
              </a:rPr>
              <a:t>     -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, </a:t>
            </a:r>
            <a:r>
              <a:rPr lang="en-US" dirty="0" err="1"/>
              <a:t>chuột</a:t>
            </a:r>
            <a:r>
              <a:rPr lang="en-US" dirty="0"/>
              <a:t>, micro, </a:t>
            </a:r>
            <a:r>
              <a:rPr lang="en-US" dirty="0" err="1"/>
              <a:t>máy</a:t>
            </a:r>
            <a:r>
              <a:rPr lang="en-US" dirty="0"/>
              <a:t> scan, webcam,...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3581400"/>
            <a:ext cx="8229600" cy="2286000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r>
              <a:rPr lang="en-US" sz="2400" b="1" dirty="0"/>
              <a:t> (Output Unit)</a:t>
            </a:r>
            <a:endParaRPr lang="en-US" sz="1000" b="1" dirty="0">
              <a:cs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200" b="1" dirty="0">
                <a:cs typeface="Times New Roman" pitchFamily="18" charset="0"/>
              </a:rPr>
              <a:t>     </a:t>
            </a:r>
            <a:r>
              <a:rPr lang="en-US" sz="2200" dirty="0">
                <a:cs typeface="Times New Roman" pitchFamily="18" charset="0"/>
              </a:rPr>
              <a:t>-</a:t>
            </a:r>
            <a:r>
              <a:rPr lang="en-US" sz="2200" dirty="0" err="1"/>
              <a:t>Lấy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</a:t>
            </a:r>
            <a:r>
              <a:rPr lang="en-US" sz="2200" dirty="0" err="1"/>
              <a:t>đã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máy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xử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đưa</a:t>
            </a:r>
            <a:r>
              <a:rPr lang="en-US" sz="2200" dirty="0"/>
              <a:t> </a:t>
            </a:r>
            <a:r>
              <a:rPr lang="en-US" sz="2200" dirty="0" err="1"/>
              <a:t>ra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b="1" i="1" dirty="0" err="1">
                <a:solidFill>
                  <a:srgbClr val="FF0000"/>
                </a:solidFill>
              </a:rPr>
              <a:t>thiết</a:t>
            </a:r>
            <a:r>
              <a:rPr lang="en-US" sz="2200" b="1" i="1" dirty="0">
                <a:solidFill>
                  <a:srgbClr val="FF0000"/>
                </a:solidFill>
              </a:rPr>
              <a:t> </a:t>
            </a:r>
            <a:r>
              <a:rPr lang="en-US" sz="2200" b="1" i="1" dirty="0" err="1">
                <a:solidFill>
                  <a:srgbClr val="FF0000"/>
                </a:solidFill>
              </a:rPr>
              <a:t>bị</a:t>
            </a:r>
            <a:r>
              <a:rPr lang="en-US" sz="2200" b="1" i="1" dirty="0">
                <a:solidFill>
                  <a:srgbClr val="FF0000"/>
                </a:solidFill>
              </a:rPr>
              <a:t> </a:t>
            </a:r>
            <a:r>
              <a:rPr lang="en-US" sz="2200" b="1" i="1" dirty="0" err="1">
                <a:solidFill>
                  <a:srgbClr val="FF0000"/>
                </a:solidFill>
              </a:rPr>
              <a:t>xuất</a:t>
            </a:r>
            <a:r>
              <a:rPr lang="en-US" sz="2200" b="1" i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bên</a:t>
            </a:r>
            <a:r>
              <a:rPr lang="en-US" sz="2200" dirty="0"/>
              <a:t> </a:t>
            </a:r>
            <a:r>
              <a:rPr lang="en-US" sz="2200" dirty="0" err="1"/>
              <a:t>ngoài</a:t>
            </a:r>
            <a:r>
              <a:rPr lang="en-US" sz="2200" dirty="0"/>
              <a:t> </a:t>
            </a:r>
            <a:r>
              <a:rPr lang="en-US" sz="2200" dirty="0" err="1"/>
              <a:t>máy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endParaRPr lang="en-US" sz="2200" dirty="0">
              <a:cs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200" dirty="0">
                <a:cs typeface="Times New Roman" pitchFamily="18" charset="0"/>
              </a:rPr>
              <a:t>     -</a:t>
            </a:r>
            <a:r>
              <a:rPr lang="en-US" sz="2200" dirty="0" err="1"/>
              <a:t>Hiển</a:t>
            </a:r>
            <a:r>
              <a:rPr lang="en-US" sz="2200" dirty="0"/>
              <a:t> </a:t>
            </a:r>
            <a:r>
              <a:rPr lang="en-US" sz="2200" dirty="0" err="1"/>
              <a:t>thị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màn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, in </a:t>
            </a:r>
            <a:r>
              <a:rPr lang="en-US" sz="2200" dirty="0" err="1"/>
              <a:t>ra</a:t>
            </a:r>
            <a:r>
              <a:rPr lang="en-US" sz="2200" dirty="0"/>
              <a:t> </a:t>
            </a:r>
            <a:r>
              <a:rPr lang="en-US" sz="2200" dirty="0" err="1"/>
              <a:t>giấy</a:t>
            </a:r>
            <a:r>
              <a:rPr lang="en-US" sz="2200" dirty="0"/>
              <a:t>, </a:t>
            </a:r>
            <a:r>
              <a:rPr lang="en-US" sz="2200" dirty="0" err="1"/>
              <a:t>tải</a:t>
            </a:r>
            <a:r>
              <a:rPr lang="en-US" sz="2200" dirty="0"/>
              <a:t> </a:t>
            </a:r>
            <a:r>
              <a:rPr lang="en-US" sz="2200" dirty="0" err="1"/>
              <a:t>lên</a:t>
            </a:r>
            <a:r>
              <a:rPr lang="en-US" sz="2200" dirty="0"/>
              <a:t> Internet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200" dirty="0"/>
              <a:t>	 -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r>
              <a:rPr lang="en-US" sz="2200" dirty="0"/>
              <a:t>, </a:t>
            </a:r>
            <a:r>
              <a:rPr lang="en-US" sz="2200" dirty="0" err="1"/>
              <a:t>như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khiển</a:t>
            </a:r>
            <a:r>
              <a:rPr lang="en-US" sz="2200" dirty="0"/>
              <a:t> robot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xuất</a:t>
            </a:r>
            <a:endParaRPr lang="en-US" sz="2200" dirty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80" y="977537"/>
            <a:ext cx="3206549" cy="314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47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066800"/>
            <a:ext cx="8229600" cy="1295400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000" dirty="0"/>
              <a:t>“</a:t>
            </a:r>
            <a:r>
              <a:rPr lang="en-US" sz="2000" dirty="0" err="1"/>
              <a:t>Kho</a:t>
            </a:r>
            <a:r>
              <a:rPr lang="en-US" sz="2000" dirty="0"/>
              <a:t>”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, dung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chạy</a:t>
            </a:r>
            <a:r>
              <a:rPr lang="en-US" sz="20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ngay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 err="1"/>
              <a:t>Giữ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gửi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2514600"/>
            <a:ext cx="3962400" cy="1143000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080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000" b="1" dirty="0">
                <a:cs typeface="Times New Roman" pitchFamily="18" charset="0"/>
              </a:rPr>
              <a:t>RAM (</a:t>
            </a:r>
            <a:r>
              <a:rPr lang="en-US" sz="2000" b="1" i="1" dirty="0">
                <a:cs typeface="Times New Roman" pitchFamily="18" charset="0"/>
              </a:rPr>
              <a:t>random access memory</a:t>
            </a:r>
            <a:r>
              <a:rPr lang="en-US" sz="2000" b="1" dirty="0">
                <a:cs typeface="Times New Roman" pitchFamily="18" charset="0"/>
              </a:rPr>
              <a:t>)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nhớ</a:t>
            </a:r>
            <a:r>
              <a:rPr lang="en-US" b="1" dirty="0"/>
              <a:t> </a:t>
            </a:r>
            <a:r>
              <a:rPr lang="en-US" b="1" dirty="0" err="1"/>
              <a:t>truy</a:t>
            </a:r>
            <a:r>
              <a:rPr lang="en-US" b="1" dirty="0"/>
              <a:t> </a:t>
            </a:r>
            <a:r>
              <a:rPr lang="en-US" b="1" dirty="0" err="1"/>
              <a:t>cập</a:t>
            </a:r>
            <a:r>
              <a:rPr lang="en-US" b="1" dirty="0"/>
              <a:t> </a:t>
            </a:r>
            <a:r>
              <a:rPr lang="en-US" b="1" dirty="0" err="1"/>
              <a:t>ngẫu</a:t>
            </a:r>
            <a:r>
              <a:rPr lang="en-US" b="1" dirty="0"/>
              <a:t> </a:t>
            </a:r>
            <a:r>
              <a:rPr lang="en-US" b="1" dirty="0" err="1"/>
              <a:t>nhiên</a:t>
            </a:r>
            <a:r>
              <a:rPr lang="en-US" dirty="0"/>
              <a:t>,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0" y="2514600"/>
            <a:ext cx="4114800" cy="1143000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080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000" b="1">
                <a:cs typeface="Times New Roman" pitchFamily="18" charset="0"/>
              </a:rPr>
              <a:t>ROM (</a:t>
            </a:r>
            <a:r>
              <a:rPr lang="en-US" sz="2000" b="1" i="1">
                <a:cs typeface="Times New Roman" pitchFamily="18" charset="0"/>
              </a:rPr>
              <a:t>read only memory</a:t>
            </a:r>
            <a:r>
              <a:rPr lang="en-US" sz="2000" b="1">
                <a:cs typeface="Times New Roman" pitchFamily="18" charset="0"/>
              </a:rPr>
              <a:t>) </a:t>
            </a:r>
            <a:r>
              <a:rPr lang="en-US" b="1"/>
              <a:t>bộ nhớ chỉ đọc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không</a:t>
            </a:r>
            <a:r>
              <a:rPr lang="en-US"/>
              <a:t> bị xóa khi tắt máy</a:t>
            </a:r>
            <a:endParaRPr lang="en-US" b="1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000"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3733800"/>
            <a:ext cx="25527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795576"/>
            <a:ext cx="38100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0" dist="50800" dir="5400000" algn="ctr" rotWithShape="0">
              <a:srgbClr val="000000">
                <a:alpha val="6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3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(CPU)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1676400"/>
          </a:xfrm>
        </p:spPr>
        <p:txBody>
          <a:bodyPr/>
          <a:lstStyle/>
          <a:p>
            <a:pPr eaLnBrk="1" hangingPunct="1"/>
            <a:r>
              <a:rPr lang="en-US" b="1" dirty="0">
                <a:cs typeface="Times New Roman" pitchFamily="18" charset="0"/>
              </a:rPr>
              <a:t>ALU</a:t>
            </a:r>
            <a:r>
              <a:rPr lang="en-US" dirty="0">
                <a:cs typeface="Times New Roman" pitchFamily="18" charset="0"/>
              </a:rPr>
              <a:t>: </a:t>
            </a:r>
            <a:r>
              <a:rPr lang="en-US" dirty="0" err="1">
                <a:cs typeface="Times New Roman" pitchFamily="18" charset="0"/>
              </a:rPr>
              <a:t>T</a:t>
            </a:r>
            <a:r>
              <a:rPr lang="en-US" dirty="0" err="1"/>
              <a:t>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, </a:t>
            </a:r>
            <a:r>
              <a:rPr lang="en-US" dirty="0" err="1"/>
              <a:t>trừ</a:t>
            </a:r>
            <a:r>
              <a:rPr lang="en-US" dirty="0"/>
              <a:t>, so </a:t>
            </a:r>
            <a:r>
              <a:rPr lang="en-US" dirty="0" err="1"/>
              <a:t>sánh</a:t>
            </a:r>
            <a:endParaRPr lang="en-US" dirty="0"/>
          </a:p>
          <a:p>
            <a:pPr eaLnBrk="1" hangingPunct="1"/>
            <a:r>
              <a:rPr lang="en-US" b="1" dirty="0">
                <a:cs typeface="Times New Roman" pitchFamily="18" charset="0"/>
              </a:rPr>
              <a:t>Control Unit: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,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eaLnBrk="1" hangingPunct="1"/>
            <a:endParaRPr lang="en-US" dirty="0">
              <a:cs typeface="Times New Roman" pitchFamily="18" charset="0"/>
            </a:endParaRPr>
          </a:p>
          <a:p>
            <a:pPr eaLnBrk="1" hangingPunct="1">
              <a:buClr>
                <a:schemeClr val="accent1"/>
              </a:buClr>
              <a:buSzPct val="65000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42" y="2667000"/>
            <a:ext cx="4675158" cy="3453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27856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9526" y="3505200"/>
            <a:ext cx="73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Mạch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079946" y="3286929"/>
            <a:ext cx="101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104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(CPU)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02474" y="990600"/>
            <a:ext cx="8723610" cy="5029200"/>
            <a:chOff x="202474" y="990600"/>
            <a:chExt cx="8723610" cy="50292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74" y="990600"/>
              <a:ext cx="8723610" cy="502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641713" y="1166932"/>
              <a:ext cx="7435487" cy="4767976"/>
              <a:chOff x="641713" y="1166932"/>
              <a:chExt cx="7435487" cy="476797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447800" y="1566446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47800" y="1871246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47800" y="2176046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47800" y="2480846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3400" y="1871246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819400" y="1676400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Đọc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91000" y="1336209"/>
                <a:ext cx="990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Ctrl Unit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91000" y="2522212"/>
                <a:ext cx="1143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Phân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tích</a:t>
                </a:r>
                <a:endParaRPr lang="en-US" sz="16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66800" y="3165009"/>
                <a:ext cx="1383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Chương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trình</a:t>
                </a:r>
                <a:endParaRPr lang="en-US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86600" y="1222441"/>
                <a:ext cx="990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Các</a:t>
                </a:r>
                <a:r>
                  <a:rPr lang="en-US" sz="1600" dirty="0"/>
                  <a:t> T. </a:t>
                </a:r>
                <a:r>
                  <a:rPr lang="en-US" sz="1600" dirty="0" err="1"/>
                  <a:t>Bị</a:t>
                </a:r>
                <a:endParaRPr lang="en-US" sz="16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62600" y="2328446"/>
                <a:ext cx="990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Ra </a:t>
                </a:r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90600" y="1166932"/>
                <a:ext cx="838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RAM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713" y="5257800"/>
                <a:ext cx="1187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Kế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hoạch</a:t>
                </a:r>
                <a:endParaRPr lang="en-US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142014" y="5596354"/>
                <a:ext cx="1191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Đốc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công</a:t>
                </a:r>
                <a:r>
                  <a:rPr lang="en-US" sz="1600" dirty="0"/>
                  <a:t> 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556069" y="4201886"/>
                <a:ext cx="990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Ra </a:t>
                </a:r>
                <a:r>
                  <a:rPr lang="en-US" sz="1600" dirty="0" err="1"/>
                  <a:t>lệnh</a:t>
                </a:r>
                <a:endParaRPr lang="en-US" sz="1600" dirty="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 bwMode="auto">
              <a:xfrm>
                <a:off x="2667000" y="4267200"/>
                <a:ext cx="1219200" cy="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4313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(TB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1752600"/>
          </a:xfrm>
        </p:spPr>
        <p:txBody>
          <a:bodyPr/>
          <a:lstStyle/>
          <a:p>
            <a:pPr eaLnBrk="1" hangingPunct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eaLnBrk="1" hangingPunct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eaLnBrk="1" hangingPunct="1"/>
            <a:r>
              <a:rPr lang="en-US" dirty="0"/>
              <a:t>VD:Ổ </a:t>
            </a:r>
            <a:r>
              <a:rPr lang="en-US" dirty="0" err="1"/>
              <a:t>cứng</a:t>
            </a:r>
            <a:r>
              <a:rPr lang="en-US" dirty="0"/>
              <a:t>, </a:t>
            </a:r>
            <a:r>
              <a:rPr lang="en-US" dirty="0" err="1"/>
              <a:t>đĩa</a:t>
            </a:r>
            <a:r>
              <a:rPr lang="en-US" dirty="0"/>
              <a:t> CD-ROM, DVD, </a:t>
            </a:r>
            <a:r>
              <a:rPr lang="en-US" dirty="0" err="1"/>
              <a:t>đĩa</a:t>
            </a:r>
            <a:r>
              <a:rPr lang="en-US" dirty="0"/>
              <a:t> flash USB,...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2850" y="4662487"/>
            <a:ext cx="102711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302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" y="3109912"/>
            <a:ext cx="1428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4428807"/>
            <a:ext cx="19367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159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745" y="3275239"/>
            <a:ext cx="10953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0288"/>
            <a:ext cx="16192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97" y="4495800"/>
            <a:ext cx="981075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545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4" name="Picture 4" descr="165px-Operating_system_plac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0046"/>
            <a:ext cx="340201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32670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3810000" y="1447800"/>
            <a:ext cx="2895600" cy="1600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10000" y="2819400"/>
            <a:ext cx="24384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3788229" y="4019550"/>
            <a:ext cx="2079171" cy="857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648200" y="1600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Lái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46814" y="281465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434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3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1752600"/>
          </a:xfrm>
        </p:spPr>
        <p:txBody>
          <a:bodyPr/>
          <a:lstStyle/>
          <a:p>
            <a:pPr eaLnBrk="1" hangingPunct="1"/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: PM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  <a:endParaRPr lang="en-US" dirty="0">
              <a:cs typeface="Times New Roman" pitchFamily="18" charset="0"/>
            </a:endParaRPr>
          </a:p>
          <a:p>
            <a:pPr eaLnBrk="1" hangingPunct="1"/>
            <a:r>
              <a:rPr lang="en-US" dirty="0"/>
              <a:t>PM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>
              <a:cs typeface="Times New Roman" pitchFamily="18" charset="0"/>
            </a:endParaRPr>
          </a:p>
          <a:p>
            <a:pPr eaLnBrk="1" hangingPunct="1"/>
            <a:r>
              <a:rPr lang="en-US" dirty="0"/>
              <a:t>PM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PM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2050" name="Picture 2" descr="Kết quả hình ảnh cho system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81" y="3352800"/>
            <a:ext cx="416118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application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37956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7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1219200"/>
          </a:xfrm>
        </p:spPr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500px-Operating_system_usage_sh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Windows7P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inux_tux_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133600"/>
            <a:ext cx="26860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acOSXLeopar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43300"/>
            <a:ext cx="2381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26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Chiếc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en-US" dirty="0"/>
              <a:t>Quiz 1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00051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pic>
        <p:nvPicPr>
          <p:cNvPr id="4" name="Picture 4" descr="File:PC-DOS 1.10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59436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11375"/>
            <a:ext cx="4038600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687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pic>
        <p:nvPicPr>
          <p:cNvPr id="4" name="Picture 4" descr="File:Apple Macintosh 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2743200" y="52578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/>
              <a:t>Mac OS by Apple Computer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pic>
        <p:nvPicPr>
          <p:cNvPr id="4" name="Picture 4" descr="File:Ubuntu 11.10 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2395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72376" y="5410200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Ubuntu, desktop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922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pic>
        <p:nvPicPr>
          <p:cNvPr id="4" name="Picture 4" descr="File:Android 4.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28765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0" y="1143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Android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di </a:t>
            </a:r>
            <a:r>
              <a:rPr lang="en-US" dirty="0" err="1"/>
              <a:t>động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4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914400"/>
            <a:ext cx="5410200" cy="1905000"/>
          </a:xfrm>
        </p:spPr>
        <p:txBody>
          <a:bodyPr/>
          <a:lstStyle/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John Von Neumann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Lưu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thông</a:t>
            </a:r>
            <a:r>
              <a:rPr lang="en-US" b="1" dirty="0">
                <a:solidFill>
                  <a:srgbClr val="FF0000"/>
                </a:solidFill>
              </a:rPr>
              <a:t> tin (</a:t>
            </a:r>
            <a:r>
              <a:rPr lang="en-US" b="1" dirty="0" err="1">
                <a:solidFill>
                  <a:srgbClr val="FF0000"/>
                </a:solidFill>
              </a:rPr>
              <a:t>chương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b="1" dirty="0" err="1">
                <a:solidFill>
                  <a:srgbClr val="FF0000"/>
                </a:solidFill>
              </a:rPr>
              <a:t>dưới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số</a:t>
            </a:r>
            <a:r>
              <a:rPr lang="en-US" b="1" dirty="0">
                <a:solidFill>
                  <a:srgbClr val="FF0000"/>
                </a:solidFill>
              </a:rPr>
              <a:t> 2</a:t>
            </a:r>
          </a:p>
          <a:p>
            <a:pPr lvl="1"/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endParaRPr lang="en-US" dirty="0"/>
          </a:p>
          <a:p>
            <a:pPr lvl="1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" y="1600200"/>
            <a:ext cx="2815046" cy="328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2952750" cy="304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2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2438400"/>
          </a:xfr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pPr lvl="1"/>
            <a:r>
              <a:rPr lang="en-US" dirty="0"/>
              <a:t>0, 1, 2, 3, 4, 5, 6, 7, 8, 9, 10, …, 19, 20, …, 99, 100, … (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10)</a:t>
            </a:r>
          </a:p>
          <a:p>
            <a:pPr lvl="1"/>
            <a:r>
              <a:rPr lang="en-US" dirty="0"/>
              <a:t>0, 1, 10, 11, 100, 101, 110, 111, 1000, …		        (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2)</a:t>
            </a:r>
          </a:p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</a:t>
            </a:r>
          </a:p>
          <a:p>
            <a:pPr lvl="1"/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10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(0, 1)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62764"/>
            <a:ext cx="1761309" cy="2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Kết quả hình ảnh cho bát quá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3578004"/>
            <a:ext cx="4492905" cy="244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US" dirty="0"/>
          </a:p>
          <a:p>
            <a:pPr lvl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lvl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66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19200"/>
            <a:ext cx="33718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8850"/>
            <a:ext cx="33528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6" y="2266134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68311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15" y="2286000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05050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63" y="2300696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442335"/>
            <a:ext cx="2862767" cy="82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9" y="3408997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3" y="3429000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42335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42335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442335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29517" y="3733800"/>
            <a:ext cx="82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00600"/>
            <a:ext cx="581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4800599"/>
            <a:ext cx="581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800600"/>
            <a:ext cx="581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800598"/>
            <a:ext cx="581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4800597"/>
            <a:ext cx="581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65" y="4524103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44" y="4524103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23" y="4524103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6" y="4533628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07" y="4524103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681917" y="4954068"/>
            <a:ext cx="82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38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609600"/>
          </a:xfrm>
        </p:spPr>
        <p:txBody>
          <a:bodyPr/>
          <a:lstStyle/>
          <a:p>
            <a:r>
              <a:rPr lang="en-US" dirty="0"/>
              <a:t>Cho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44" y="1907177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44" y="1943916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07" y="1939562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01" y="1943916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96000" y="22098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 ?</a:t>
            </a:r>
          </a:p>
          <a:p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14" y="3251288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44" y="3196860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44" y="3233599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4" y="3196859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01" y="3233599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74229" y="3358019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 ?</a:t>
            </a:r>
          </a:p>
          <a:p>
            <a:endParaRPr 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523" y="4501510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53" y="4483821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3" y="4447081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10" y="4483821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78" y="4483821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65669" y="4546031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86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362200"/>
            <a:ext cx="8610600" cy="1447800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sang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</a:t>
            </a:r>
          </a:p>
          <a:p>
            <a:pPr marL="0" indent="0">
              <a:buNone/>
            </a:pPr>
            <a:r>
              <a:rPr lang="en-US" dirty="0"/>
              <a:t>     01101</a:t>
            </a:r>
            <a:r>
              <a:rPr lang="en-US" baseline="-25000" dirty="0"/>
              <a:t>2</a:t>
            </a:r>
            <a:r>
              <a:rPr lang="en-US" dirty="0"/>
              <a:t> = 8 + 4 + 1 = 16×0 + 8×1 + 4×1 + 2×0 + 1×1=</a:t>
            </a:r>
          </a:p>
          <a:p>
            <a:pPr marL="0" indent="0">
              <a:buNone/>
            </a:pPr>
            <a:r>
              <a:rPr lang="en-US" dirty="0"/>
              <a:t>		                 2</a:t>
            </a:r>
            <a:r>
              <a:rPr lang="en-US" baseline="30000" dirty="0"/>
              <a:t>4</a:t>
            </a:r>
            <a:r>
              <a:rPr lang="en-US" dirty="0"/>
              <a:t>×0 + 2</a:t>
            </a:r>
            <a:r>
              <a:rPr lang="en-US" baseline="30000" dirty="0"/>
              <a:t>3</a:t>
            </a:r>
            <a:r>
              <a:rPr lang="en-US" dirty="0"/>
              <a:t>×1 + 2</a:t>
            </a:r>
            <a:r>
              <a:rPr lang="en-US" baseline="30000" dirty="0"/>
              <a:t>2</a:t>
            </a:r>
            <a:r>
              <a:rPr lang="en-US" dirty="0"/>
              <a:t>×1 + 2</a:t>
            </a:r>
            <a:r>
              <a:rPr lang="en-US" baseline="30000" dirty="0"/>
              <a:t>1</a:t>
            </a:r>
            <a:r>
              <a:rPr lang="en-US" dirty="0"/>
              <a:t>×0 + 2</a:t>
            </a:r>
            <a:r>
              <a:rPr lang="en-US" baseline="30000" dirty="0"/>
              <a:t>0</a:t>
            </a:r>
            <a:r>
              <a:rPr lang="en-US" dirty="0"/>
              <a:t>×1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6256" y="1143000"/>
            <a:ext cx="7488200" cy="1104355"/>
            <a:chOff x="526256" y="1747565"/>
            <a:chExt cx="7488200" cy="110435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56" y="1747565"/>
              <a:ext cx="583477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49742"/>
              <a:ext cx="603321" cy="1065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786481"/>
              <a:ext cx="583477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863" y="1782127"/>
              <a:ext cx="603321" cy="1065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657" y="1786481"/>
              <a:ext cx="603321" cy="1065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1749742"/>
              <a:ext cx="3823456" cy="1097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" y="3657600"/>
            <a:ext cx="830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1100101</a:t>
            </a:r>
            <a:r>
              <a:rPr lang="en-US" sz="2400" baseline="-25000" dirty="0"/>
              <a:t>2</a:t>
            </a:r>
            <a:r>
              <a:rPr lang="en-US" sz="2400" dirty="0"/>
              <a:t> = 1x2</a:t>
            </a:r>
            <a:r>
              <a:rPr lang="en-US" sz="2400" baseline="30000" dirty="0"/>
              <a:t>6</a:t>
            </a:r>
            <a:r>
              <a:rPr lang="en-US" sz="2400" dirty="0"/>
              <a:t> + 1x2</a:t>
            </a:r>
            <a:r>
              <a:rPr lang="en-US" sz="2400" baseline="30000" dirty="0"/>
              <a:t>5</a:t>
            </a:r>
            <a:r>
              <a:rPr lang="en-US" sz="2400" dirty="0"/>
              <a:t> + 0x2</a:t>
            </a:r>
            <a:r>
              <a:rPr lang="en-US" sz="2400" baseline="30000" dirty="0"/>
              <a:t>4</a:t>
            </a:r>
            <a:r>
              <a:rPr lang="en-US" sz="2400" dirty="0"/>
              <a:t> + 0x2</a:t>
            </a:r>
            <a:r>
              <a:rPr lang="en-US" sz="2400" baseline="30000" dirty="0"/>
              <a:t>3</a:t>
            </a:r>
            <a:r>
              <a:rPr lang="en-US" sz="2400" dirty="0"/>
              <a:t> + 1x2</a:t>
            </a:r>
            <a:r>
              <a:rPr lang="en-US" sz="2400" baseline="30000" dirty="0"/>
              <a:t>2</a:t>
            </a:r>
            <a:r>
              <a:rPr lang="en-US" sz="2400" dirty="0"/>
              <a:t> + 0x2</a:t>
            </a:r>
            <a:r>
              <a:rPr lang="en-US" sz="2400" baseline="30000" dirty="0"/>
              <a:t>1</a:t>
            </a:r>
            <a:r>
              <a:rPr lang="en-US" sz="2400" dirty="0"/>
              <a:t> + 1x2</a:t>
            </a:r>
            <a:r>
              <a:rPr lang="en-US" sz="2400" baseline="30000" dirty="0"/>
              <a:t>0 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aseline="30000" dirty="0"/>
              <a:t>                        </a:t>
            </a:r>
            <a:r>
              <a:rPr lang="en-US" sz="2400" dirty="0"/>
              <a:t>=  64 + 32 + 4 + 1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aseline="30000" dirty="0"/>
              <a:t>	</a:t>
            </a:r>
            <a:r>
              <a:rPr lang="en-US" sz="2400" dirty="0"/>
              <a:t>     = 101</a:t>
            </a:r>
            <a:endParaRPr lang="en-US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5879"/>
            <a:ext cx="3032125" cy="185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1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Chiếc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điện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5388"/>
            <a:ext cx="2605087" cy="315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Kết quả hình ảnh cho abac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26" y="1204097"/>
            <a:ext cx="35052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3176"/>
            <a:ext cx="3505200" cy="205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090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85800"/>
          </a:xfrm>
        </p:spPr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086600" cy="990600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  <a:p>
            <a:pPr marL="0" indent="0">
              <a:buNone/>
            </a:pPr>
            <a:r>
              <a:rPr lang="en-US" dirty="0"/>
              <a:t>    118</a:t>
            </a:r>
            <a:r>
              <a:rPr lang="en-US" baseline="-25000" dirty="0"/>
              <a:t>10 </a:t>
            </a:r>
            <a:r>
              <a:rPr lang="en-US" dirty="0"/>
              <a:t> = ? </a:t>
            </a:r>
          </a:p>
        </p:txBody>
      </p:sp>
      <p:graphicFrame>
        <p:nvGraphicFramePr>
          <p:cNvPr id="4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597319"/>
              </p:ext>
            </p:extLst>
          </p:nvPr>
        </p:nvGraphicFramePr>
        <p:xfrm>
          <a:off x="2209800" y="1371600"/>
          <a:ext cx="2590800" cy="3657602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vi-V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dư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118 ÷ 2 = 59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59 ÷ 2 = 29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29 ÷ 2 = 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14 ÷ 2 =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 7 ÷ 2 =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 3 ÷ 2 =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 1 ÷ 2 =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38800" y="1447800"/>
            <a:ext cx="266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118</a:t>
            </a:r>
            <a:r>
              <a:rPr lang="en-US" sz="2400" baseline="-25000" dirty="0"/>
              <a:t>10 </a:t>
            </a:r>
            <a:r>
              <a:rPr lang="en-US" sz="2400" dirty="0"/>
              <a:t> = 1110110</a:t>
            </a:r>
            <a:r>
              <a:rPr lang="en-US" sz="2400" baseline="-25000" dirty="0"/>
              <a:t>2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85" y="2514600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489427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89" y="2514600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27" y="2519226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62" y="2514600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83" y="2514599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161" y="2532289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236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1219200"/>
          </a:xfrm>
        </p:spPr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: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bit </a:t>
            </a:r>
            <a:r>
              <a:rPr lang="en-US" dirty="0" err="1"/>
              <a:t>chứa</a:t>
            </a:r>
            <a:r>
              <a:rPr lang="en-US" dirty="0"/>
              <a:t> 0, 1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Bật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tắt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công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tắc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954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5240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812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098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4384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670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895600" y="25146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95400" y="27432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95400" y="29718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95400" y="32004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95400" y="34290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95400" y="36576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95400" y="38862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95400" y="41148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95400" y="43434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295400" y="45720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48006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50292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5257800"/>
            <a:ext cx="1828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2438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26670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4400" y="2895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3035" y="4971506"/>
            <a:ext cx="47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3035" y="5187434"/>
            <a:ext cx="47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9935" y="3314700"/>
            <a:ext cx="461665" cy="1485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…………………</a:t>
            </a: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47" y="2282735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62" y="2257562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51" y="2282735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89" y="2287361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224" y="2282735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45" y="2282734"/>
            <a:ext cx="603321" cy="106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23" y="2300424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85" y="2257562"/>
            <a:ext cx="58347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ight Arrow 37"/>
          <p:cNvSpPr/>
          <p:nvPr/>
        </p:nvSpPr>
        <p:spPr bwMode="auto">
          <a:xfrm>
            <a:off x="3200401" y="2394466"/>
            <a:ext cx="6858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76600" y="3267108"/>
            <a:ext cx="5525513" cy="126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bit (1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)</a:t>
            </a:r>
          </a:p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byte (8 bit = 1 byte)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84" y="4457700"/>
            <a:ext cx="554343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70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3429000"/>
          </a:xfrm>
        </p:spPr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2 GB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(hay bit)</a:t>
            </a:r>
          </a:p>
          <a:p>
            <a:pPr marL="0" indent="0">
              <a:buNone/>
            </a:pPr>
            <a:r>
              <a:rPr lang="en-US" dirty="0"/>
              <a:t>    2 GB = 2×(1024×1024×1024) bytes  </a:t>
            </a:r>
          </a:p>
          <a:p>
            <a:pPr marL="0" indent="0">
              <a:buNone/>
            </a:pPr>
            <a:r>
              <a:rPr lang="en-US" dirty="0"/>
              <a:t>              = 2×(1024×1024×1024) ×8 bit</a:t>
            </a:r>
          </a:p>
          <a:p>
            <a:pPr marL="0" indent="0">
              <a:buNone/>
            </a:pPr>
            <a:r>
              <a:rPr lang="en-US" dirty="0"/>
              <a:t>              = 17.179.869.184 bit </a:t>
            </a:r>
            <a:r>
              <a:rPr lang="en-US" dirty="0">
                <a:sym typeface="Symbol"/>
              </a:rPr>
              <a:t> 17 </a:t>
            </a:r>
            <a:r>
              <a:rPr lang="en-US" dirty="0" err="1">
                <a:sym typeface="Symbol"/>
              </a:rPr>
              <a:t>tỷ</a:t>
            </a:r>
            <a:r>
              <a:rPr lang="en-US" dirty="0">
                <a:sym typeface="Symbol"/>
              </a:rPr>
              <a:t> (bit)</a:t>
            </a:r>
            <a:endParaRPr lang="en-US" dirty="0"/>
          </a:p>
        </p:txBody>
      </p:sp>
      <p:pic>
        <p:nvPicPr>
          <p:cNvPr id="7170" name="Picture 2" descr="Kết quả hình ảnh cho 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11137"/>
            <a:ext cx="35052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1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014537"/>
            <a:ext cx="7867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30"/>
    </mc:Choice>
    <mc:Fallback xmlns="">
      <p:transition spd="slow" advTm="14003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4724400" cy="35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51"/>
    </mc:Choice>
    <mc:Fallback xmlns="">
      <p:transition spd="slow" advTm="4785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chai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chai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độc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chai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chai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.</a:t>
            </a:r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nhiêu</a:t>
            </a:r>
            <a:r>
              <a:rPr lang="en-US" dirty="0"/>
              <a:t> con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chai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rượu</a:t>
            </a:r>
            <a:r>
              <a:rPr lang="en-US" dirty="0"/>
              <a:t> </a:t>
            </a:r>
            <a:r>
              <a:rPr lang="en-US" dirty="0" err="1"/>
              <a:t>độc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77"/>
    </mc:Choice>
    <mc:Fallback xmlns="">
      <p:transition spd="slow" advTm="10097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1143000"/>
          <a:ext cx="8610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87054336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52755971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53081949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93397691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99075682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815558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4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93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47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3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5318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3276600"/>
            <a:ext cx="7543800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Ly 1: (bit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1)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(8, 9, 10, 11, 12, 13, 14, 15)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Ly 2: bit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thứ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(4, 5, 6, 7, 12, 13, 14, 15)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Ly 3: bit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thứ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(2, 3, 6, 7, 10, 11, 14, 15)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Ly 4: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bít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thứ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(1, 3, 5, 7, 9, 11, 13, 15,)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5029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 </a:t>
            </a:r>
            <a:r>
              <a:rPr lang="en-US" dirty="0" err="1"/>
              <a:t>chuột</a:t>
            </a:r>
            <a:r>
              <a:rPr lang="en-US" dirty="0"/>
              <a:t> 1 </a:t>
            </a:r>
            <a:r>
              <a:rPr lang="en-US" dirty="0" err="1"/>
              <a:t>chết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chai 8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độc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 </a:t>
            </a:r>
            <a:r>
              <a:rPr lang="en-US" dirty="0" err="1">
                <a:sym typeface="Wingdings" panose="05000000000000000000" pitchFamily="2" charset="2"/>
              </a:rPr>
              <a:t>chuột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4 </a:t>
            </a:r>
            <a:r>
              <a:rPr lang="en-US" dirty="0" err="1">
                <a:sym typeface="Wingdings" panose="05000000000000000000" pitchFamily="2" charset="2"/>
              </a:rPr>
              <a:t>chết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hai</a:t>
            </a:r>
            <a:r>
              <a:rPr lang="en-US" dirty="0">
                <a:sym typeface="Wingdings" panose="05000000000000000000" pitchFamily="2" charset="2"/>
              </a:rPr>
              <a:t> con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sống</a:t>
            </a:r>
            <a:r>
              <a:rPr lang="en-US" dirty="0">
                <a:sym typeface="Wingdings" panose="05000000000000000000" pitchFamily="2" charset="2"/>
              </a:rPr>
              <a:t>  chai 9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độc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31"/>
    </mc:Choice>
    <mc:Fallback xmlns="">
      <p:transition spd="slow" advTm="25753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  <a:p>
            <a:pPr marL="457200" lvl="1" indent="0">
              <a:buNone/>
            </a:pPr>
            <a:r>
              <a:rPr lang="en-US" dirty="0"/>
              <a:t>0, 1, …, 9, A, B, C, D, E, F, 10, 11, 12, …</a:t>
            </a:r>
          </a:p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118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3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;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7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(1110110).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17.179.869.183 = 0x 3FF FFF </a:t>
            </a:r>
            <a:r>
              <a:rPr lang="en-US" dirty="0" err="1"/>
              <a:t>FFF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qua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69399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1143000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qua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</a:t>
            </a:r>
          </a:p>
          <a:p>
            <a:pPr lvl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qua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1646"/>
            <a:ext cx="4267200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737581"/>
              </p:ext>
            </p:extLst>
          </p:nvPr>
        </p:nvGraphicFramePr>
        <p:xfrm>
          <a:off x="5334000" y="2133600"/>
          <a:ext cx="3352800" cy="2286322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vi-V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dư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4225 ÷ 16 = 264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264 ÷ 16 = 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 16 ÷ 16 =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  1 ÷ 16 =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86994" y="44958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4225 = (1081)</a:t>
            </a:r>
            <a:r>
              <a:rPr lang="en-US" sz="2400" baseline="-25000" dirty="0"/>
              <a:t>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0134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953000" cy="3200400"/>
          </a:xfrm>
        </p:spPr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2 sang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</a:t>
            </a:r>
          </a:p>
          <a:p>
            <a:pPr>
              <a:buNone/>
            </a:pPr>
            <a:r>
              <a:rPr lang="en-US" dirty="0">
                <a:solidFill>
                  <a:schemeClr val="hlink"/>
                </a:solidFill>
              </a:rPr>
              <a:t>     101</a:t>
            </a:r>
            <a:r>
              <a:rPr lang="en-US" dirty="0"/>
              <a:t>1110</a:t>
            </a:r>
            <a:r>
              <a:rPr lang="en-US" dirty="0">
                <a:solidFill>
                  <a:schemeClr val="hlink"/>
                </a:solidFill>
              </a:rPr>
              <a:t>1011</a:t>
            </a:r>
            <a:r>
              <a:rPr lang="en-US" dirty="0"/>
              <a:t>0101</a:t>
            </a:r>
            <a:r>
              <a:rPr lang="en-US" dirty="0">
                <a:solidFill>
                  <a:schemeClr val="hlink"/>
                </a:solidFill>
              </a:rPr>
              <a:t>0010</a:t>
            </a:r>
            <a:r>
              <a:rPr lang="en-US" baseline="-25000" dirty="0"/>
              <a:t>2</a:t>
            </a:r>
            <a:endParaRPr lang="en-US" dirty="0"/>
          </a:p>
          <a:p>
            <a:pPr>
              <a:buNone/>
            </a:pPr>
            <a:r>
              <a:rPr lang="en-US" dirty="0"/>
              <a:t>=</a:t>
            </a:r>
            <a:r>
              <a:rPr lang="en-US" dirty="0">
                <a:solidFill>
                  <a:schemeClr val="hlink"/>
                </a:solidFill>
              </a:rPr>
              <a:t>0101</a:t>
            </a:r>
            <a:r>
              <a:rPr lang="en-US" dirty="0"/>
              <a:t> 1110 </a:t>
            </a:r>
            <a:r>
              <a:rPr lang="en-US" dirty="0">
                <a:solidFill>
                  <a:schemeClr val="hlink"/>
                </a:solidFill>
              </a:rPr>
              <a:t>1011</a:t>
            </a:r>
            <a:r>
              <a:rPr lang="en-US" dirty="0"/>
              <a:t> 0101 </a:t>
            </a:r>
            <a:r>
              <a:rPr lang="en-US" dirty="0">
                <a:solidFill>
                  <a:schemeClr val="hlink"/>
                </a:solidFill>
              </a:rPr>
              <a:t>0010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=    5       E      B      5       2 </a:t>
            </a:r>
          </a:p>
          <a:p>
            <a:pPr>
              <a:buNone/>
            </a:pPr>
            <a:r>
              <a:rPr lang="en-US" dirty="0"/>
              <a:t>= 5EB52</a:t>
            </a:r>
            <a:r>
              <a:rPr lang="en-US" baseline="-25000" dirty="0"/>
              <a:t>16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24907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59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Chiếc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điện</a:t>
            </a:r>
            <a:r>
              <a:rPr lang="en-US" sz="3200" dirty="0"/>
              <a:t> </a:t>
            </a:r>
            <a:r>
              <a:rPr lang="en-US" sz="3200" dirty="0" err="1"/>
              <a:t>tử</a:t>
            </a:r>
            <a:r>
              <a:rPr lang="en-US" sz="3200" dirty="0"/>
              <a:t>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1940,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Harvard Mark I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Mark I.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Năm</a:t>
            </a:r>
            <a:r>
              <a:rPr lang="en-US" dirty="0"/>
              <a:t> 1946,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Pennsylvania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altLang="zh-CN" dirty="0">
                <a:ea typeface="SimSun" pitchFamily="2" charset="-122"/>
              </a:rPr>
              <a:t>“</a:t>
            </a:r>
            <a:r>
              <a:rPr lang="en-US" altLang="zh-CN" dirty="0" err="1">
                <a:ea typeface="SimSun" pitchFamily="2" charset="-122"/>
              </a:rPr>
              <a:t>Tích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phân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số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điện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tử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và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máy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tính</a:t>
            </a:r>
            <a:r>
              <a:rPr lang="en-US" altLang="zh-CN" dirty="0">
                <a:ea typeface="SimSun" pitchFamily="2" charset="-122"/>
              </a:rPr>
              <a:t>”  (Electronic Numerical Integrator and Computer), </a:t>
            </a:r>
            <a:r>
              <a:rPr lang="en-US" altLang="zh-CN" dirty="0" err="1">
                <a:ea typeface="SimSun" pitchFamily="2" charset="-122"/>
              </a:rPr>
              <a:t>viết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tắt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là</a:t>
            </a:r>
            <a:r>
              <a:rPr lang="en-US" altLang="zh-CN" dirty="0">
                <a:ea typeface="SimSun" pitchFamily="2" charset="-122"/>
              </a:rPr>
              <a:t> ENIAC.</a:t>
            </a:r>
          </a:p>
          <a:p>
            <a:pPr algn="just"/>
            <a:r>
              <a:rPr lang="en-US" altLang="zh-CN" dirty="0" err="1">
                <a:ea typeface="SimSun" pitchFamily="2" charset="-122"/>
              </a:rPr>
              <a:t>Vào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những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năm</a:t>
            </a:r>
            <a:r>
              <a:rPr lang="en-US" altLang="zh-CN" dirty="0">
                <a:ea typeface="SimSun" pitchFamily="2" charset="-122"/>
              </a:rPr>
              <a:t> 1950, </a:t>
            </a:r>
            <a:r>
              <a:rPr lang="en-US" altLang="zh-CN" dirty="0" err="1">
                <a:ea typeface="SimSun" pitchFamily="2" charset="-122"/>
              </a:rPr>
              <a:t>máy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tính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chủ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yếu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của</a:t>
            </a:r>
            <a:r>
              <a:rPr lang="en-US" altLang="zh-CN" dirty="0">
                <a:ea typeface="SimSun" pitchFamily="2" charset="-122"/>
              </a:rPr>
              <a:t> IBM (</a:t>
            </a:r>
            <a:r>
              <a:rPr lang="en-US" dirty="0"/>
              <a:t>International Business Machines) </a:t>
            </a:r>
            <a:r>
              <a:rPr lang="en-US" dirty="0" err="1"/>
              <a:t>và</a:t>
            </a:r>
            <a:r>
              <a:rPr lang="en-US" dirty="0"/>
              <a:t> CDC (Control Data Corporation)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2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8.</a:t>
            </a:r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C/C++: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10: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189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16: </a:t>
            </a:r>
            <a:r>
              <a:rPr lang="en-US" dirty="0" err="1"/>
              <a:t>thêm</a:t>
            </a:r>
            <a:r>
              <a:rPr lang="en-US" dirty="0"/>
              <a:t> 0x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0x1081 (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4225)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8: </a:t>
            </a:r>
            <a:r>
              <a:rPr lang="en-US" dirty="0" err="1"/>
              <a:t>thêm</a:t>
            </a:r>
            <a:r>
              <a:rPr lang="en-US" dirty="0"/>
              <a:t> 0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056 (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46)</a:t>
            </a:r>
          </a:p>
        </p:txBody>
      </p:sp>
    </p:spTree>
    <p:extLst>
      <p:ext uri="{BB962C8B-B14F-4D97-AF65-F5344CB8AC3E}">
        <p14:creationId xmlns:p14="http://schemas.microsoft.com/office/powerpoint/2010/main" val="4112352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572000" cy="4953000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sz="2000" i="1" dirty="0" err="1">
                <a:solidFill>
                  <a:srgbClr val="FF0000"/>
                </a:solidFill>
              </a:rPr>
              <a:t>Một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số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thuật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ngữ</a:t>
            </a:r>
            <a:endParaRPr lang="en-US" sz="2000" i="1" dirty="0">
              <a:solidFill>
                <a:srgbClr val="FF0000"/>
              </a:solidFill>
            </a:endParaRPr>
          </a:p>
          <a:p>
            <a:pPr algn="just" eaLnBrk="1" hangingPunct="1"/>
            <a:r>
              <a:rPr lang="en-US" sz="2000" i="1" dirty="0" err="1">
                <a:solidFill>
                  <a:srgbClr val="FF0000"/>
                </a:solidFill>
              </a:rPr>
              <a:t>Máy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tính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gấp</a:t>
            </a:r>
            <a:r>
              <a:rPr lang="en-US" sz="2000" dirty="0"/>
              <a:t> </a:t>
            </a:r>
            <a:r>
              <a:rPr lang="en-US" sz="2000" dirty="0" err="1"/>
              <a:t>triệu</a:t>
            </a:r>
            <a:r>
              <a:rPr lang="en-US" sz="2000" dirty="0"/>
              <a:t>, </a:t>
            </a:r>
            <a:r>
              <a:rPr lang="en-US" sz="2000" dirty="0" err="1"/>
              <a:t>tỷ</a:t>
            </a:r>
            <a:r>
              <a:rPr lang="en-US" sz="2000" dirty="0"/>
              <a:t>, </a:t>
            </a:r>
            <a:r>
              <a:rPr lang="en-US" sz="2000" dirty="0" err="1"/>
              <a:t>thậm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</a:t>
            </a:r>
            <a:r>
              <a:rPr lang="en-US" sz="2000" dirty="0" err="1"/>
              <a:t>nghìn</a:t>
            </a:r>
            <a:r>
              <a:rPr lang="en-US" sz="2000" dirty="0"/>
              <a:t> </a:t>
            </a:r>
            <a:r>
              <a:rPr lang="en-US" sz="2000" dirty="0" err="1"/>
              <a:t>tỷ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con </a:t>
            </a:r>
            <a:r>
              <a:rPr lang="en-US" sz="2000" dirty="0" err="1"/>
              <a:t>người</a:t>
            </a:r>
            <a:r>
              <a:rPr lang="en-US" sz="2000" dirty="0"/>
              <a:t>.</a:t>
            </a:r>
          </a:p>
          <a:p>
            <a:pPr algn="just" eaLnBrk="1" hangingPunct="1"/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dữ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liệu</a:t>
            </a:r>
            <a:r>
              <a:rPr lang="en-US" sz="2000" dirty="0"/>
              <a:t>, </a:t>
            </a:r>
            <a:r>
              <a:rPr lang="en-US" sz="2000" dirty="0" err="1"/>
              <a:t>nhờ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mệnh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chương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trình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máy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tính</a:t>
            </a:r>
            <a:r>
              <a:rPr lang="en-US" sz="2000" dirty="0"/>
              <a:t>.</a:t>
            </a:r>
          </a:p>
          <a:p>
            <a:pPr algn="just" eaLnBrk="1" hangingPunct="1"/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lập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trình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viên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máy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tính</a:t>
            </a:r>
            <a:r>
              <a:rPr lang="en-US" sz="2000" i="1" dirty="0"/>
              <a:t>.</a:t>
            </a:r>
          </a:p>
          <a:p>
            <a:pPr algn="just" eaLnBrk="1" hangingPunct="1"/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ngôn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ngữ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lập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trình</a:t>
            </a:r>
            <a:r>
              <a:rPr lang="en-US" sz="2000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83" y="1219200"/>
            <a:ext cx="35052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37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pic>
        <p:nvPicPr>
          <p:cNvPr id="4" name="Content Placeholder 3" descr="language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533399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07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thấp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endParaRPr lang="en-US" sz="2000" dirty="0"/>
          </a:p>
          <a:p>
            <a:pPr algn="just" eaLnBrk="1" hangingPunct="1">
              <a:lnSpc>
                <a:spcPct val="90000"/>
              </a:lnSpc>
            </a:pPr>
            <a:r>
              <a:rPr lang="en-US" sz="2000" dirty="0" err="1"/>
              <a:t>Gồm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dãy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0 </a:t>
            </a:r>
            <a:r>
              <a:rPr lang="en-US" sz="2000" dirty="0" err="1"/>
              <a:t>và</a:t>
            </a:r>
            <a:r>
              <a:rPr lang="en-US" sz="2000" dirty="0"/>
              <a:t> 1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cứng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(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)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cứng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endParaRPr lang="en-US" sz="2000" dirty="0"/>
          </a:p>
          <a:p>
            <a:pPr algn="just">
              <a:lnSpc>
                <a:spcPct val="90000"/>
              </a:lnSpc>
            </a:pPr>
            <a:r>
              <a:rPr lang="en-US" sz="2000" dirty="0" err="1">
                <a:cs typeface="Times New Roman" pitchFamily="18" charset="0"/>
              </a:rPr>
              <a:t>Ví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US" sz="2000" dirty="0" err="1">
                <a:cs typeface="Times New Roman" pitchFamily="18" charset="0"/>
              </a:rPr>
              <a:t>dụ</a:t>
            </a:r>
            <a:r>
              <a:rPr lang="en-US" sz="2000" dirty="0">
                <a:cs typeface="Times New Roman" pitchFamily="18" charset="0"/>
              </a:rPr>
              <a:t>: 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tiền</a:t>
            </a:r>
            <a:r>
              <a:rPr lang="en-US" sz="2000" dirty="0"/>
              <a:t> </a:t>
            </a:r>
            <a:r>
              <a:rPr lang="en-US" sz="2000" dirty="0" err="1"/>
              <a:t>lương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thưởng</a:t>
            </a:r>
            <a:endParaRPr lang="en-US" sz="2000" dirty="0">
              <a:cs typeface="Times New Roman" pitchFamily="18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		</a:t>
            </a:r>
            <a:r>
              <a:rPr lang="en-US" sz="2000" dirty="0">
                <a:solidFill>
                  <a:schemeClr val="hlink"/>
                </a:solidFill>
                <a:cs typeface="Times New Roman" pitchFamily="18" charset="0"/>
              </a:rPr>
              <a:t>00101010</a:t>
            </a:r>
            <a:r>
              <a:rPr lang="en-US" sz="2000" dirty="0">
                <a:cs typeface="Times New Roman" pitchFamily="18" charset="0"/>
              </a:rPr>
              <a:t>  000000000001  000000000010</a:t>
            </a:r>
          </a:p>
          <a:p>
            <a:pPr algn="just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		</a:t>
            </a:r>
            <a:r>
              <a:rPr lang="en-US" sz="2000" dirty="0">
                <a:solidFill>
                  <a:schemeClr val="hlink"/>
                </a:solidFill>
                <a:cs typeface="Times New Roman" pitchFamily="18" charset="0"/>
              </a:rPr>
              <a:t>10011001</a:t>
            </a:r>
            <a:r>
              <a:rPr lang="en-US" sz="2000" dirty="0">
                <a:cs typeface="Times New Roman" pitchFamily="18" charset="0"/>
              </a:rPr>
              <a:t>  000000000010  000000000011</a:t>
            </a:r>
          </a:p>
          <a:p>
            <a:pPr algn="just">
              <a:lnSpc>
                <a:spcPct val="90000"/>
              </a:lnSpc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chemeClr val="hlink"/>
                </a:solidFill>
                <a:cs typeface="Times New Roman" pitchFamily="18" charset="0"/>
              </a:rPr>
              <a:t>10010000</a:t>
            </a:r>
            <a:r>
              <a:rPr lang="en-US" sz="2000" dirty="0">
                <a:cs typeface="Times New Roman" pitchFamily="18" charset="0"/>
              </a:rPr>
              <a:t>  000000001011  000000010001</a:t>
            </a:r>
            <a:endParaRPr lang="en-US" sz="2000" dirty="0"/>
          </a:p>
          <a:p>
            <a:pPr algn="just" eaLnBrk="1" hangingPunct="1">
              <a:lnSpc>
                <a:spcPct val="90000"/>
              </a:lnSpc>
            </a:pP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gồm</a:t>
            </a:r>
            <a:endParaRPr lang="en-US" sz="2000" dirty="0"/>
          </a:p>
          <a:p>
            <a:pPr lvl="1" algn="just" eaLnBrk="1" hangingPunct="1">
              <a:lnSpc>
                <a:spcPct val="90000"/>
              </a:lnSpc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endParaRPr lang="en-US" dirty="0"/>
          </a:p>
          <a:p>
            <a:pPr lvl="1" algn="just" eaLnBrk="1" hangingPunct="1">
              <a:lnSpc>
                <a:spcPct val="90000"/>
              </a:lnSpc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(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2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)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09600" y="3352800"/>
            <a:ext cx="5105400" cy="1371600"/>
            <a:chOff x="384" y="2928"/>
            <a:chExt cx="3216" cy="864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624" y="3504"/>
              <a:ext cx="10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b="1">
                  <a:solidFill>
                    <a:srgbClr val="FF0000"/>
                  </a:solidFill>
                </a:rPr>
                <a:t>opcode</a:t>
              </a: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872" y="3504"/>
              <a:ext cx="14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b="1">
                  <a:solidFill>
                    <a:srgbClr val="FF0000"/>
                  </a:solidFill>
                </a:rPr>
                <a:t>address parts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4" y="2928"/>
              <a:ext cx="3216" cy="250"/>
            </a:xfrm>
            <a:prstGeom prst="rect">
              <a:avLst/>
            </a:prstGeom>
            <a:blipFill dpi="0" rotWithShape="1">
              <a:blip r:embed="rId2" cstate="print">
                <a:alphaModFix amt="78000"/>
              </a:blip>
              <a:srcRect/>
              <a:tile tx="0" ty="0" sx="100000" sy="100000" flip="none" algn="tl"/>
            </a:blipFill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Times New Roman" pitchFamily="18" charset="0"/>
                </a:rPr>
                <a:t>00101010  000000000001  000000000010</a:t>
              </a:r>
              <a:endParaRPr lang="fr-FR" sz="2000" dirty="0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H="1" flipV="1">
              <a:off x="816" y="3120"/>
              <a:ext cx="14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H="1" flipV="1">
              <a:off x="1872" y="3120"/>
              <a:ext cx="38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2352" y="3120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981200"/>
            <a:ext cx="2701925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0" dist="50800" dir="54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62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Assembly)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Assembly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,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tên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hạng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0 </a:t>
            </a:r>
            <a:r>
              <a:rPr lang="en-US" sz="2000" dirty="0" err="1"/>
              <a:t>và</a:t>
            </a:r>
            <a:r>
              <a:rPr lang="en-US" sz="2000" dirty="0"/>
              <a:t> 1</a:t>
            </a:r>
            <a:endParaRPr lang="en-US" sz="2000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 </a:t>
            </a: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	  </a:t>
            </a: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       LOAD LUONGCB</a:t>
            </a: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	  ADD   NGOAIGIO</a:t>
            </a: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>
                <a:cs typeface="Times New Roman" pitchFamily="18" charset="0"/>
              </a:rPr>
              <a:t>	  STORE THUCLINH</a:t>
            </a:r>
          </a:p>
          <a:p>
            <a:pPr algn="just" eaLnBrk="1" hangingPunct="1">
              <a:lnSpc>
                <a:spcPct val="90000"/>
              </a:lnSpc>
              <a:buNone/>
            </a:pPr>
            <a:endParaRPr lang="en-US" sz="2000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endParaRPr lang="en-US" sz="2000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endParaRPr lang="en-US" sz="2000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endParaRPr lang="en-US" sz="2000" dirty="0"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</a:p>
          <a:p>
            <a:pPr algn="just" eaLnBrk="1" hangingPunct="1">
              <a:lnSpc>
                <a:spcPct val="90000"/>
              </a:lnSpc>
              <a:buNone/>
            </a:pPr>
            <a:r>
              <a:rPr lang="en-US" sz="2000" dirty="0"/>
              <a:t>	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Assembly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dịch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assembler</a:t>
            </a:r>
            <a:r>
              <a:rPr lang="en-US" sz="2000" dirty="0"/>
              <a:t> sang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endParaRPr lang="en-US" sz="2000" dirty="0">
              <a:cs typeface="Times New Roman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981200"/>
            <a:ext cx="49355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28600" dist="50800" dir="5400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034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2" y="19594"/>
            <a:ext cx="8610600" cy="838200"/>
          </a:xfrm>
        </p:spPr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Assembly)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43529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76600" y="4419600"/>
            <a:ext cx="1905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2000" b="1" dirty="0" err="1"/>
              <a:t>Trình</a:t>
            </a:r>
            <a:r>
              <a:rPr lang="en-US" sz="2000" b="1" dirty="0"/>
              <a:t> </a:t>
            </a:r>
            <a:r>
              <a:rPr lang="en-US" sz="2000" b="1" dirty="0" err="1"/>
              <a:t>dịch</a:t>
            </a:r>
            <a:r>
              <a:rPr lang="en-US" sz="2000" b="1" dirty="0"/>
              <a:t> (assembler)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66800" y="4648200"/>
            <a:ext cx="1409700" cy="1143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2000" b="1"/>
              <a:t>Chương trình Assembly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438400" y="5181600"/>
            <a:ext cx="8001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019800" y="4572000"/>
            <a:ext cx="1828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/>
              <a:t>Chương trình bằng ngôn ngữ máy 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5181600" y="51816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2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</a:t>
            </a:r>
            <a:r>
              <a:rPr lang="en-US" i="1" dirty="0"/>
              <a:t>high-level programming languages</a:t>
            </a:r>
            <a:r>
              <a:rPr lang="en-US" dirty="0"/>
              <a:t>)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sang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trình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biên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dịch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  <a:endParaRPr lang="en-US" dirty="0">
              <a:cs typeface="Times New Roman" pitchFamily="18" charset="0"/>
            </a:endParaRPr>
          </a:p>
          <a:p>
            <a:pPr eaLnBrk="1" hangingPunct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>
                <a:cs typeface="Times New Roman" pitchFamily="18" charset="0"/>
              </a:rPr>
              <a:t>.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pitchFamily="18" charset="0"/>
              </a:rPr>
              <a:t>    VD:         </a:t>
            </a:r>
          </a:p>
          <a:p>
            <a:pPr eaLnBrk="1" hangingPunct="1">
              <a:buNone/>
            </a:pPr>
            <a:r>
              <a:rPr lang="en-US" dirty="0">
                <a:cs typeface="Times New Roman" pitchFamily="18" charset="0"/>
              </a:rPr>
              <a:t>	 </a:t>
            </a:r>
            <a:r>
              <a:rPr lang="en-US" sz="2200" dirty="0" err="1">
                <a:solidFill>
                  <a:srgbClr val="0000FF"/>
                </a:solidFill>
              </a:rPr>
              <a:t>thucLinh</a:t>
            </a:r>
            <a:r>
              <a:rPr lang="en-US" sz="2200" dirty="0">
                <a:solidFill>
                  <a:srgbClr val="0000FF"/>
                </a:solidFill>
              </a:rPr>
              <a:t> = </a:t>
            </a:r>
            <a:r>
              <a:rPr lang="en-US" sz="2200" dirty="0" err="1">
                <a:solidFill>
                  <a:srgbClr val="0000FF"/>
                </a:solidFill>
              </a:rPr>
              <a:t>luongCoBan</a:t>
            </a:r>
            <a:r>
              <a:rPr lang="en-US" sz="2200" dirty="0">
                <a:solidFill>
                  <a:srgbClr val="0000FF"/>
                </a:solidFill>
              </a:rPr>
              <a:t> + </a:t>
            </a:r>
            <a:r>
              <a:rPr lang="en-US" sz="2200" dirty="0" err="1">
                <a:solidFill>
                  <a:srgbClr val="0000FF"/>
                </a:solidFill>
              </a:rPr>
              <a:t>luongNgoaiGio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57600"/>
            <a:ext cx="2590800" cy="24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56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&amp;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)</a:t>
            </a:r>
          </a:p>
        </p:txBody>
      </p:sp>
      <p:pic>
        <p:nvPicPr>
          <p:cNvPr id="4" name="Content Placeholder 4" descr="Compi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624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Interpr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57150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92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graphicFrame>
        <p:nvGraphicFramePr>
          <p:cNvPr id="4" name="Group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036312"/>
              </p:ext>
            </p:extLst>
          </p:nvPr>
        </p:nvGraphicFramePr>
        <p:xfrm>
          <a:off x="457200" y="1066801"/>
          <a:ext cx="8077200" cy="4953000"/>
        </p:xfrm>
        <a:graphic>
          <a:graphicData uri="http://schemas.openxmlformats.org/drawingml/2006/table">
            <a:tbl>
              <a:tblPr/>
              <a:tblGrid>
                <a:gridCol w="127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5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Mã mẫu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Bộ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dịch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Từ lập trình viên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Từ máy tính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 ngữ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Máy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10010100001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11011001001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10001010011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DejaVu Sans Mono"/>
                        <a:ea typeface="DejaVu Sans Mono"/>
                        <a:cs typeface="DejaVu Sans Mono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DejaVu Sans Mono"/>
                        <a:ea typeface="DejaVu Sans Mono"/>
                        <a:cs typeface="DejaVu Sans Mono"/>
                      </a:endParaRP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Không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Chậm, chán, dễ lỗi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 ngữ tự nhiên, ngôn ngữ duy nhất có thể hiểu trực tiếp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2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 ngữ assembly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LOAD  LUONGCB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ADD   NGOAIGIO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STORE THUCLINH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Assembler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Viết tắt giống tiếng Anh, dễ hiểu hơn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Assembler chuyển ngôn ngữ assembly sang mã máy để máy hiểu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17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 ngữ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cấp cao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thucLinh =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luongCoBan +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Sans Mono"/>
                          <a:ea typeface="DejaVu Sans Mono"/>
                          <a:cs typeface="DejaVu Sans Mono"/>
                        </a:rPr>
                        <a:t>luongNgoaiGio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Trình biên dịch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Mệnh lệnh giống tiếng Anh; mỗi câu lệnh thực hiện một tác vụ</a:t>
                      </a: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Trình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biên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dịch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chuyển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ngữ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cấp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cao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thành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ngôn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ngữ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máy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5673" marR="9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01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Chiếc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điện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5638800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09800"/>
            <a:ext cx="2473325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431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(NNLT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quan-kéo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)</a:t>
            </a:r>
          </a:p>
        </p:txBody>
      </p:sp>
      <p:pic>
        <p:nvPicPr>
          <p:cNvPr id="1026" name="Picture 2" descr="Kết quả hình ảnh cho scrat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7" y="1045029"/>
            <a:ext cx="7772400" cy="49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scra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4" y="1295400"/>
            <a:ext cx="1021706" cy="8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01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NNLT)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i="1" dirty="0">
                <a:solidFill>
                  <a:srgbClr val="FF0000"/>
                </a:solidFill>
              </a:rPr>
              <a:t>BASIC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1960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dạy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pPr algn="just" eaLnBrk="1" hangingPunct="1"/>
            <a:r>
              <a:rPr lang="en-US" dirty="0"/>
              <a:t>Microsoft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Visual Basic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1991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Windows</a:t>
            </a:r>
          </a:p>
          <a:p>
            <a:pPr algn="just" eaLnBrk="1" hangingPunct="1"/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 do Dennis Ritchie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1973,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UNIX</a:t>
            </a:r>
          </a:p>
          <a:p>
            <a:pPr algn="just" eaLnBrk="1" hangingPunct="1"/>
            <a:r>
              <a:rPr lang="en-US" i="1" dirty="0">
                <a:solidFill>
                  <a:srgbClr val="FF0000"/>
                </a:solidFill>
              </a:rPr>
              <a:t>C++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Bjarne</a:t>
            </a:r>
            <a:r>
              <a:rPr lang="en-US" dirty="0"/>
              <a:t> </a:t>
            </a:r>
            <a:r>
              <a:rPr lang="en-US" dirty="0" err="1"/>
              <a:t>Stroustrup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niên</a:t>
            </a:r>
            <a:r>
              <a:rPr lang="en-US" dirty="0"/>
              <a:t> 1980,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i="1" dirty="0" err="1"/>
              <a:t>lập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hướng</a:t>
            </a:r>
            <a:r>
              <a:rPr lang="en-US" i="1" dirty="0"/>
              <a:t> </a:t>
            </a:r>
            <a:r>
              <a:rPr lang="en-US" i="1" dirty="0" err="1"/>
              <a:t>đối</a:t>
            </a:r>
            <a:r>
              <a:rPr lang="en-US" i="1" dirty="0"/>
              <a:t> </a:t>
            </a:r>
            <a:r>
              <a:rPr lang="en-US" i="1" dirty="0" err="1"/>
              <a:t>tượng</a:t>
            </a:r>
            <a:r>
              <a:rPr lang="en-US" i="1" dirty="0"/>
              <a:t> (OOP)</a:t>
            </a:r>
            <a:r>
              <a:rPr lang="en-US" dirty="0"/>
              <a:t>.</a:t>
            </a:r>
          </a:p>
          <a:p>
            <a:pPr algn="just" eaLnBrk="1" hangingPunct="1"/>
            <a:r>
              <a:rPr lang="en-US" i="1" dirty="0">
                <a:solidFill>
                  <a:srgbClr val="FF0000"/>
                </a:solidFill>
              </a:rPr>
              <a:t>Java</a:t>
            </a:r>
            <a:r>
              <a:rPr lang="en-US" dirty="0"/>
              <a:t> do Sun Microsystems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1995,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web,...</a:t>
            </a:r>
          </a:p>
        </p:txBody>
      </p:sp>
    </p:spTree>
    <p:extLst>
      <p:ext uri="{BB962C8B-B14F-4D97-AF65-F5344CB8AC3E}">
        <p14:creationId xmlns:p14="http://schemas.microsoft.com/office/powerpoint/2010/main" val="4123518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NNLT)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Microsoft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i="1" dirty="0"/>
              <a:t>C#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2000</a:t>
            </a:r>
          </a:p>
          <a:p>
            <a:pPr eaLnBrk="1" hangingPunct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.NET platform</a:t>
            </a:r>
          </a:p>
          <a:p>
            <a:pPr eaLnBrk="1" hangingPunct="1"/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endParaRPr lang="en-US" dirty="0"/>
          </a:p>
          <a:p>
            <a:pPr lvl="1" eaLnBrk="1" hangingPunct="1"/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pPr eaLnBrk="1" hangingPunct="1"/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C, C++ </a:t>
            </a:r>
            <a:r>
              <a:rPr lang="en-US" dirty="0" err="1"/>
              <a:t>và</a:t>
            </a:r>
            <a:r>
              <a:rPr lang="en-US" dirty="0"/>
              <a:t> Java</a:t>
            </a:r>
          </a:p>
          <a:p>
            <a:pPr eaLnBrk="1" hangingPunct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thư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viện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phú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82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niên</a:t>
            </a:r>
            <a:r>
              <a:rPr lang="en-US" dirty="0"/>
              <a:t> 1960,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ty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do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,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.</a:t>
            </a:r>
          </a:p>
          <a:p>
            <a:pPr algn="just" eaLnBrk="1" hangingPunct="1"/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  <a:p>
            <a:pPr algn="just" eaLnBrk="1" hangingPunct="1"/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  <a:p>
            <a:pPr algn="just" eaLnBrk="1" hangingPunct="1"/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để</a:t>
            </a:r>
            <a:endParaRPr lang="en-US" dirty="0"/>
          </a:p>
          <a:p>
            <a:pPr lvl="1" algn="just" eaLnBrk="1" hangingPunct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lvl="1" algn="just" eaLnBrk="1" hangingPunct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lvl="1" algn="just" eaLnBrk="1" hangingPunct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2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niên</a:t>
            </a:r>
            <a:r>
              <a:rPr lang="en-US" dirty="0"/>
              <a:t> 1980,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lập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hướng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đối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tượng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/>
              <a:t>Object-oriented programming – </a:t>
            </a:r>
            <a:r>
              <a:rPr lang="en-US" dirty="0"/>
              <a:t>OOP)</a:t>
            </a:r>
          </a:p>
          <a:p>
            <a:pPr algn="just" eaLnBrk="1" hangingPunct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 err="1"/>
              <a:t>tái</a:t>
            </a:r>
            <a:r>
              <a:rPr lang="en-US" i="1" dirty="0"/>
              <a:t>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được</a:t>
            </a:r>
            <a:r>
              <a:rPr lang="en-US" dirty="0"/>
              <a:t> </a:t>
            </a:r>
          </a:p>
          <a:p>
            <a:pPr algn="just" eaLnBrk="1" hangingPunct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OOP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algn="just" eaLnBrk="1" hangingPunct="1"/>
            <a:r>
              <a:rPr lang="en-US" dirty="0"/>
              <a:t>OOP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61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endParaRPr lang="en-US" sz="2400" dirty="0"/>
          </a:p>
          <a:p>
            <a:pPr lvl="1" eaLnBrk="1" hangingPunct="1"/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lvl="1" eaLnBrk="1" hangingPunct="1"/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trì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134" y="2362200"/>
            <a:ext cx="4324880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937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97" y="4191000"/>
            <a:ext cx="2260600" cy="150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pic>
        <p:nvPicPr>
          <p:cNvPr id="11266" name="Picture 2" descr="Kết quả hình ảnh cho design and imple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97" y="914400"/>
            <a:ext cx="2743200" cy="1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1.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Phân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tích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bài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toán</a:t>
            </a:r>
            <a:endParaRPr lang="en-US" dirty="0">
              <a:solidFill>
                <a:schemeClr val="hlink"/>
              </a:solidFill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	</a:t>
            </a:r>
            <a:r>
              <a:rPr lang="en-US" dirty="0" err="1">
                <a:cs typeface="Times New Roman" pitchFamily="18" charset="0"/>
              </a:rPr>
              <a:t>Để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biết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chương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trình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cần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phải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làm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gì</a:t>
            </a:r>
            <a:r>
              <a:rPr lang="en-US" dirty="0">
                <a:cs typeface="Times New Roman" pitchFamily="18" charset="0"/>
              </a:rPr>
              <a:t>, </a:t>
            </a: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     </a:t>
            </a:r>
            <a:r>
              <a:rPr lang="en-US" dirty="0" err="1">
                <a:cs typeface="Times New Roman" pitchFamily="18" charset="0"/>
              </a:rPr>
              <a:t>giá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trị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nhập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và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xuất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là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gì</a:t>
            </a:r>
            <a:endParaRPr lang="en-US" dirty="0"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2.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Xây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dựng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giải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pháp</a:t>
            </a:r>
            <a:endParaRPr lang="en-US" dirty="0">
              <a:solidFill>
                <a:schemeClr val="hlink"/>
              </a:solidFill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	</a:t>
            </a:r>
            <a:r>
              <a:rPr lang="en-US" dirty="0" err="1">
                <a:cs typeface="Times New Roman" pitchFamily="18" charset="0"/>
              </a:rPr>
              <a:t>Xây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dựng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giải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thuật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để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giải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quyết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bài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toán</a:t>
            </a:r>
            <a:r>
              <a:rPr lang="en-US" dirty="0">
                <a:cs typeface="Times New Roman" pitchFamily="18" charset="0"/>
              </a:rPr>
              <a:t>. </a:t>
            </a:r>
            <a:r>
              <a:rPr lang="en-US" dirty="0" err="1">
                <a:cs typeface="Times New Roman" pitchFamily="18" charset="0"/>
              </a:rPr>
              <a:t>Giải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thuật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là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các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bước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mô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tả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dữ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liệu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được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sử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lý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như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thế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nào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để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tạo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ra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kết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quả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mong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muốn</a:t>
            </a:r>
            <a:r>
              <a:rPr lang="en-US" dirty="0">
                <a:cs typeface="Times New Roman" pitchFamily="18" charset="0"/>
              </a:rPr>
              <a:t>.     </a:t>
            </a: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3.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Viết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mã</a:t>
            </a:r>
            <a:endParaRPr lang="en-US" dirty="0">
              <a:solidFill>
                <a:schemeClr val="hlink"/>
              </a:solidFill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	</a:t>
            </a:r>
            <a:r>
              <a:rPr lang="en-US" dirty="0" err="1">
                <a:cs typeface="Times New Roman" pitchFamily="18" charset="0"/>
              </a:rPr>
              <a:t>Chuyển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giải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thuật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thành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ngôn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ngữ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lập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trình</a:t>
            </a:r>
            <a:endParaRPr lang="en-US" dirty="0"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>
                <a:cs typeface="Times New Roman" pitchFamily="18" charset="0"/>
              </a:rPr>
              <a:t>	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4.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Kiểm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thử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và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sửa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lỗi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chương</a:t>
            </a:r>
            <a:r>
              <a:rPr lang="en-US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hlink"/>
                </a:solidFill>
                <a:cs typeface="Times New Roman" pitchFamily="18" charset="0"/>
              </a:rPr>
              <a:t>trình</a:t>
            </a:r>
            <a:endParaRPr lang="en-US" dirty="0">
              <a:solidFill>
                <a:schemeClr val="hlink"/>
              </a:solidFill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05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</a:p>
          <a:p>
            <a:pPr algn="just">
              <a:buNone/>
            </a:pPr>
            <a:r>
              <a:rPr lang="en-US" dirty="0"/>
              <a:t>	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,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pPr lvl="1" algn="just" eaLnBrk="1" hangingPunct="1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endParaRPr lang="en-US" sz="2400" dirty="0"/>
          </a:p>
          <a:p>
            <a:pPr lvl="1" algn="just" eaLnBrk="1" hangingPunct="1"/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 lvl="1" algn="just" eaLnBrk="1" hangingPunct="1"/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chú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</a:p>
          <a:p>
            <a:pPr lvl="1" algn="just" eaLnBrk="1" hangingPunct="1">
              <a:buNone/>
            </a:pPr>
            <a:r>
              <a:rPr lang="en-US" sz="2400" dirty="0"/>
              <a:t>	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endParaRPr lang="en-US" sz="2400" dirty="0"/>
          </a:p>
          <a:p>
            <a:pPr lvl="1" algn="just" eaLnBrk="1" hangingPunct="1"/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thử</a:t>
            </a:r>
            <a:endParaRPr lang="en-US" sz="2400" dirty="0"/>
          </a:p>
          <a:p>
            <a:pPr lvl="1" algn="just" eaLnBrk="1" hangingPunct="1"/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dẫn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 algn="just"/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57400"/>
            <a:ext cx="3276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342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2819400"/>
          </a:xfrm>
        </p:spPr>
        <p:txBody>
          <a:bodyPr/>
          <a:lstStyle/>
          <a:p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endParaRPr lang="en-US" dirty="0"/>
          </a:p>
          <a:p>
            <a:pPr lvl="1"/>
            <a:r>
              <a:rPr lang="en-US" sz="2400" dirty="0" err="1"/>
              <a:t>Sửa</a:t>
            </a:r>
            <a:r>
              <a:rPr lang="en-US" sz="2400" dirty="0"/>
              <a:t> </a:t>
            </a:r>
            <a:r>
              <a:rPr lang="en-US" sz="2400" dirty="0" err="1"/>
              <a:t>chữa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</a:p>
          <a:p>
            <a:pPr lvl="1">
              <a:buNone/>
            </a:pPr>
            <a:r>
              <a:rPr lang="en-US" sz="2400" dirty="0"/>
              <a:t>	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lvl="1"/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đáp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</a:p>
          <a:p>
            <a:pPr lvl="1">
              <a:buNone/>
            </a:pPr>
            <a:r>
              <a:rPr lang="en-US" sz="2400" dirty="0"/>
              <a:t>	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lvl="1"/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3581400"/>
            <a:ext cx="206432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918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334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604616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13969" y="236220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4876800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xong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35040" y="2077777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7080" y="2731532"/>
            <a:ext cx="170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7660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374546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420266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267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Chiếc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điện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17,468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(vacuum tubes), </a:t>
            </a:r>
            <a:r>
              <a:rPr lang="en-US" altLang="zh-CN" dirty="0">
                <a:ea typeface="SimSun" pitchFamily="2" charset="-122"/>
              </a:rPr>
              <a:t>70 </a:t>
            </a:r>
            <a:r>
              <a:rPr lang="en-US" altLang="zh-CN" dirty="0" err="1">
                <a:ea typeface="SimSun" pitchFamily="2" charset="-122"/>
              </a:rPr>
              <a:t>nghìn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điện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trở</a:t>
            </a:r>
            <a:r>
              <a:rPr lang="en-US" altLang="zh-CN" dirty="0">
                <a:ea typeface="SimSun" pitchFamily="2" charset="-122"/>
              </a:rPr>
              <a:t>, 10 </a:t>
            </a:r>
            <a:r>
              <a:rPr lang="en-US" altLang="zh-CN" dirty="0" err="1">
                <a:ea typeface="SimSun" pitchFamily="2" charset="-122"/>
              </a:rPr>
              <a:t>nghìn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tụ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điện</a:t>
            </a:r>
            <a:r>
              <a:rPr lang="en-US" altLang="zh-CN" dirty="0">
                <a:ea typeface="SimSun" pitchFamily="2" charset="-122"/>
              </a:rPr>
              <a:t>, 6 </a:t>
            </a:r>
            <a:r>
              <a:rPr lang="en-US" altLang="zh-CN" dirty="0" err="1">
                <a:ea typeface="SimSun" pitchFamily="2" charset="-122"/>
              </a:rPr>
              <a:t>nghìn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công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tắc</a:t>
            </a:r>
            <a:r>
              <a:rPr lang="en-US" altLang="zh-CN" dirty="0">
                <a:ea typeface="SimSun" pitchFamily="2" charset="-122"/>
              </a:rPr>
              <a:t>, 1500 </a:t>
            </a:r>
            <a:r>
              <a:rPr lang="en-US" altLang="zh-CN" dirty="0" err="1">
                <a:ea typeface="SimSun" pitchFamily="2" charset="-122"/>
              </a:rPr>
              <a:t>rờ</a:t>
            </a:r>
            <a:r>
              <a:rPr lang="en-US" altLang="zh-CN" dirty="0">
                <a:ea typeface="SimSun" pitchFamily="2" charset="-122"/>
              </a:rPr>
              <a:t> le, </a:t>
            </a:r>
            <a:r>
              <a:rPr lang="en-US" altLang="zh-CN" dirty="0" err="1">
                <a:ea typeface="SimSun" pitchFamily="2" charset="-122"/>
              </a:rPr>
              <a:t>khi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vận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hành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tiêu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tốn</a:t>
            </a:r>
            <a:r>
              <a:rPr lang="en-US" altLang="zh-CN" dirty="0">
                <a:ea typeface="SimSun" pitchFamily="2" charset="-122"/>
              </a:rPr>
              <a:t> 140 kW.</a:t>
            </a:r>
          </a:p>
          <a:p>
            <a:pPr algn="just"/>
            <a:r>
              <a:rPr lang="en-US" dirty="0" err="1"/>
              <a:t>Nặng</a:t>
            </a:r>
            <a:r>
              <a:rPr lang="en-US" dirty="0"/>
              <a:t> 27 </a:t>
            </a:r>
            <a:r>
              <a:rPr lang="en-US" dirty="0" err="1"/>
              <a:t>tấn</a:t>
            </a:r>
            <a:r>
              <a:rPr lang="en-US" dirty="0"/>
              <a:t>,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1 x 2.6 x 24 (</a:t>
            </a:r>
            <a:r>
              <a:rPr lang="en-US" dirty="0" err="1"/>
              <a:t>mét</a:t>
            </a:r>
            <a:r>
              <a:rPr lang="en-US" dirty="0"/>
              <a:t>)</a:t>
            </a:r>
          </a:p>
          <a:p>
            <a:pPr algn="just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(punched card)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algn="just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pháo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pPr algn="just"/>
            <a:r>
              <a:rPr lang="en-US" altLang="zh-CN" dirty="0" err="1">
                <a:ea typeface="SimSun" pitchFamily="2" charset="-122"/>
              </a:rPr>
              <a:t>Thực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hiện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được</a:t>
            </a:r>
            <a:r>
              <a:rPr lang="en-US" altLang="zh-CN" dirty="0">
                <a:ea typeface="SimSun" pitchFamily="2" charset="-122"/>
              </a:rPr>
              <a:t> 5000 </a:t>
            </a:r>
            <a:r>
              <a:rPr lang="en-US" altLang="zh-CN" dirty="0" err="1">
                <a:ea typeface="SimSun" pitchFamily="2" charset="-122"/>
              </a:rPr>
              <a:t>phép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cộng</a:t>
            </a:r>
            <a:r>
              <a:rPr lang="en-US" altLang="zh-CN" dirty="0">
                <a:ea typeface="SimSun" pitchFamily="2" charset="-122"/>
              </a:rPr>
              <a:t>, 500 </a:t>
            </a:r>
            <a:r>
              <a:rPr lang="en-US" altLang="zh-CN" dirty="0" err="1">
                <a:ea typeface="SimSun" pitchFamily="2" charset="-122"/>
              </a:rPr>
              <a:t>phép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nhân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trong</a:t>
            </a:r>
            <a:r>
              <a:rPr lang="en-US" altLang="zh-CN" dirty="0">
                <a:ea typeface="SimSun" pitchFamily="2" charset="-122"/>
              </a:rPr>
              <a:t> 1 </a:t>
            </a:r>
            <a:r>
              <a:rPr lang="en-US" altLang="zh-CN" dirty="0" err="1">
                <a:ea typeface="SimSun" pitchFamily="2" charset="-122"/>
              </a:rPr>
              <a:t>giây</a:t>
            </a:r>
            <a:endParaRPr lang="en-US" altLang="zh-CN" dirty="0">
              <a:ea typeface="SimSun" pitchFamily="2" charset="-122"/>
            </a:endParaRPr>
          </a:p>
          <a:p>
            <a:pPr algn="just"/>
            <a:r>
              <a:rPr lang="en-US" altLang="zh-CN" dirty="0">
                <a:ea typeface="SimSun" pitchFamily="2" charset="-122"/>
              </a:rPr>
              <a:t>William Shanks (1812 – 1882) </a:t>
            </a:r>
            <a:r>
              <a:rPr lang="en-US" altLang="zh-CN" dirty="0" err="1">
                <a:ea typeface="SimSun" pitchFamily="2" charset="-122"/>
              </a:rPr>
              <a:t>dùng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cả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cuộc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đời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để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tính</a:t>
            </a:r>
            <a:r>
              <a:rPr lang="en-US" altLang="zh-CN" dirty="0">
                <a:ea typeface="SimSun" pitchFamily="2" charset="-122"/>
              </a:rPr>
              <a:t> 707 </a:t>
            </a:r>
            <a:r>
              <a:rPr lang="en-US" altLang="zh-CN" dirty="0" err="1">
                <a:ea typeface="SimSun" pitchFamily="2" charset="-122"/>
              </a:rPr>
              <a:t>chữ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số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của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số</a:t>
            </a:r>
            <a:r>
              <a:rPr lang="en-US" altLang="zh-CN" dirty="0">
                <a:ea typeface="SimSun" pitchFamily="2" charset="-122"/>
              </a:rPr>
              <a:t> PI, ENIAC </a:t>
            </a:r>
            <a:r>
              <a:rPr lang="en-US" altLang="zh-CN" dirty="0" err="1">
                <a:ea typeface="SimSun" pitchFamily="2" charset="-122"/>
              </a:rPr>
              <a:t>chỉ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mất</a:t>
            </a:r>
            <a:r>
              <a:rPr lang="en-US" altLang="zh-CN" dirty="0">
                <a:ea typeface="SimSun" pitchFamily="2" charset="-122"/>
              </a:rPr>
              <a:t> 40 </a:t>
            </a:r>
            <a:r>
              <a:rPr lang="en-US" altLang="zh-CN" dirty="0" err="1">
                <a:ea typeface="SimSun" pitchFamily="2" charset="-122"/>
              </a:rPr>
              <a:t>giây</a:t>
            </a:r>
            <a:r>
              <a:rPr lang="en-US" altLang="zh-CN" dirty="0">
                <a:ea typeface="SimSun" pitchFamily="2" charset="-122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0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1966"/>
            <a:ext cx="604616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61569" y="212776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Nấu</a:t>
            </a:r>
            <a:r>
              <a:rPr lang="en-US" dirty="0"/>
              <a:t> </a:t>
            </a:r>
            <a:r>
              <a:rPr lang="en-US" dirty="0" err="1"/>
              <a:t>phở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82640" y="1843343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4680" y="2497098"/>
            <a:ext cx="23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3042166"/>
            <a:ext cx="18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3511034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Rửa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396823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Hầm</a:t>
            </a:r>
            <a:r>
              <a:rPr lang="en-US" dirty="0"/>
              <a:t> </a:t>
            </a:r>
            <a:r>
              <a:rPr lang="en-US" dirty="0" err="1"/>
              <a:t>xương</a:t>
            </a:r>
            <a:endParaRPr lang="en-US" dirty="0"/>
          </a:p>
        </p:txBody>
      </p:sp>
      <p:pic>
        <p:nvPicPr>
          <p:cNvPr id="13314" name="Picture 2" descr="Kết quả hình ảnh cho ph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10" y="4133306"/>
            <a:ext cx="2286000" cy="15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7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2743200"/>
          </a:xfrm>
        </p:spPr>
        <p:txBody>
          <a:bodyPr/>
          <a:lstStyle/>
          <a:p>
            <a:pPr algn="just"/>
            <a:r>
              <a:rPr lang="en-US" dirty="0" err="1">
                <a:latin typeface="Tahoma" pitchFamily="34" charset="0"/>
                <a:cs typeface="Times New Roman" pitchFamily="18" charset="0"/>
              </a:rPr>
              <a:t>Mô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t</a:t>
            </a:r>
            <a:r>
              <a:rPr lang="en-US" dirty="0" err="1">
                <a:cs typeface="Times New Roman" pitchFamily="18" charset="0"/>
              </a:rPr>
              <a:t>ả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giải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thuật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bằng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cách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sử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dụng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sơ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đồ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khối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(flow chart). </a:t>
            </a:r>
          </a:p>
          <a:p>
            <a:pPr algn="just"/>
            <a:r>
              <a:rPr lang="en-US" dirty="0" err="1">
                <a:latin typeface="Tahoma" pitchFamily="34" charset="0"/>
                <a:cs typeface="Times New Roman" pitchFamily="18" charset="0"/>
              </a:rPr>
              <a:t>Sơ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đồ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khối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thể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hiện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cấu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trúc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và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lô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gic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của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chương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trình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.</a:t>
            </a:r>
            <a:r>
              <a:rPr lang="en-US" dirty="0">
                <a:latin typeface="Tahoma" pitchFamily="34" charset="0"/>
              </a:rPr>
              <a:t> </a:t>
            </a:r>
          </a:p>
          <a:p>
            <a:pPr algn="just"/>
            <a:r>
              <a:rPr lang="en-US" dirty="0" err="1">
                <a:latin typeface="Tahoma" pitchFamily="34" charset="0"/>
              </a:rPr>
              <a:t>Một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cách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khác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để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mô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tả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giải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thuật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là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sử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dụng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mã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giả</a:t>
            </a:r>
            <a:r>
              <a:rPr lang="en-US" dirty="0">
                <a:latin typeface="Tahoma" pitchFamily="34" charset="0"/>
              </a:rPr>
              <a:t> (</a:t>
            </a:r>
            <a:r>
              <a:rPr lang="en-US" dirty="0" err="1">
                <a:latin typeface="Tahoma" pitchFamily="34" charset="0"/>
              </a:rPr>
              <a:t>pseudocode</a:t>
            </a:r>
            <a:r>
              <a:rPr lang="en-US" dirty="0">
                <a:latin typeface="Tahoma" pitchFamily="34" charset="0"/>
              </a:rPr>
              <a:t>).</a:t>
            </a:r>
          </a:p>
          <a:p>
            <a:pPr algn="just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en-US" dirty="0" err="1">
                <a:latin typeface="Tahoma" pitchFamily="34" charset="0"/>
                <a:cs typeface="Times New Roman" pitchFamily="18" charset="0"/>
              </a:rPr>
              <a:t>Hiện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nay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xu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hướng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sử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dụng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mã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giả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nhiều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hơn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là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sơ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đồ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Tahoma" pitchFamily="34" charset="0"/>
                <a:cs typeface="Times New Roman" pitchFamily="18" charset="0"/>
              </a:rPr>
              <a:t>khối</a:t>
            </a:r>
            <a:r>
              <a:rPr lang="en-US" dirty="0">
                <a:latin typeface="Tahoma" pitchFamily="34" charset="0"/>
                <a:cs typeface="Times New Roman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49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pic>
        <p:nvPicPr>
          <p:cNvPr id="16386" name="Picture 2" descr="Kết quả hình ảnh cho bản vẽ nh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28" y="1371600"/>
            <a:ext cx="197329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304800" y="1676400"/>
            <a:ext cx="1752600" cy="838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Xây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một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ngôi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nhà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6" name="Straight Arrow Connector 5"/>
          <p:cNvCxnSpPr>
            <a:stCxn id="4" idx="6"/>
            <a:endCxn id="16386" idx="1"/>
          </p:cNvCxnSpPr>
          <p:nvPr/>
        </p:nvCxnSpPr>
        <p:spPr bwMode="auto">
          <a:xfrm>
            <a:off x="2057400" y="2095500"/>
            <a:ext cx="119742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388" name="Picture 4" descr="Kết quả hình ảnh cho nhà đẹ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03" y="1371600"/>
            <a:ext cx="1949348" cy="14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5155475" y="2095500"/>
            <a:ext cx="119742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363582" y="3886200"/>
            <a:ext cx="1998617" cy="838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/>
              <a:t>Viết</a:t>
            </a:r>
            <a:r>
              <a:rPr lang="en-US" sz="1600" dirty="0"/>
              <a:t> </a:t>
            </a:r>
            <a:r>
              <a:rPr lang="en-US" sz="1600" dirty="0" err="1"/>
              <a:t>chương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392" name="Picture 8" descr="Kết quả hình ảnh cho flow ch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429000"/>
            <a:ext cx="225509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endCxn id="16392" idx="1"/>
          </p:cNvCxnSpPr>
          <p:nvPr/>
        </p:nvCxnSpPr>
        <p:spPr bwMode="auto">
          <a:xfrm flipV="1">
            <a:off x="2362199" y="4305300"/>
            <a:ext cx="838201" cy="108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394" name="Picture 10" descr="Kết quả hình ảnh cho source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72" y="3630114"/>
            <a:ext cx="2416206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>
            <a:off x="5155475" y="4343400"/>
            <a:ext cx="119742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9301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(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)</a:t>
            </a:r>
          </a:p>
        </p:txBody>
      </p:sp>
      <p:pic>
        <p:nvPicPr>
          <p:cNvPr id="17410" name="Picture 2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33400"/>
            <a:ext cx="2971800" cy="55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4876800" cy="49530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14400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Terminal</a:t>
            </a:r>
          </a:p>
          <a:p>
            <a:pPr marL="0"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Input/output		</a:t>
            </a:r>
          </a:p>
          <a:p>
            <a:pPr marL="0"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Process</a:t>
            </a:r>
          </a:p>
          <a:p>
            <a:pPr marL="0"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Flowlines</a:t>
            </a:r>
          </a:p>
          <a:p>
            <a:pPr marL="0"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 Decision</a:t>
            </a:r>
          </a:p>
          <a:p>
            <a:pPr marL="0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 Connector </a:t>
            </a:r>
          </a:p>
          <a:p>
            <a:pPr marL="0">
              <a:lnSpc>
                <a:spcPct val="2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2000">
                <a:cs typeface="Times New Roman" pitchFamily="18" charset="0"/>
              </a:rPr>
              <a:t> Predefined process</a:t>
            </a:r>
            <a:endParaRPr lang="en-US" sz="2000"/>
          </a:p>
          <a:p>
            <a:pPr marL="0">
              <a:spcBef>
                <a:spcPct val="50000"/>
              </a:spcBef>
            </a:pPr>
            <a:endParaRPr lang="en-US" sz="2000"/>
          </a:p>
          <a:p>
            <a:pPr marL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>
              <a:cs typeface="Times New Roman" pitchFamily="18" charset="0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828800" y="1143000"/>
            <a:ext cx="1295400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905000" y="1752600"/>
            <a:ext cx="1447800" cy="533400"/>
          </a:xfrm>
          <a:prstGeom prst="parallelogram">
            <a:avLst>
              <a:gd name="adj" fmla="val 66663"/>
            </a:avLst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752600" y="2438400"/>
            <a:ext cx="1524000" cy="533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1752600" y="3657600"/>
            <a:ext cx="1371600" cy="533400"/>
          </a:xfrm>
          <a:prstGeom prst="diamond">
            <a:avLst/>
          </a:prstGeom>
          <a:solidFill>
            <a:schemeClr val="bg1"/>
          </a:solidFill>
          <a:ln w="38100">
            <a:solidFill>
              <a:srgbClr val="C00000"/>
            </a:solidFill>
            <a:miter lim="800000"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2209800" y="4343400"/>
            <a:ext cx="4572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4" name="Groupe 19"/>
          <p:cNvGrpSpPr/>
          <p:nvPr/>
        </p:nvGrpSpPr>
        <p:grpSpPr>
          <a:xfrm>
            <a:off x="2895600" y="4876800"/>
            <a:ext cx="1828800" cy="762000"/>
            <a:chOff x="6172200" y="3124200"/>
            <a:chExt cx="1828800" cy="762000"/>
          </a:xfrm>
          <a:effectLst>
            <a:outerShdw dist="50800" sx="1000" sy="1000" algn="ctr" rotWithShape="0">
              <a:srgbClr val="000000"/>
            </a:outerShdw>
          </a:effectLst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172200" y="3124200"/>
              <a:ext cx="1828800" cy="76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6400800" y="3124200"/>
              <a:ext cx="0" cy="762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7772400" y="3124200"/>
              <a:ext cx="0" cy="762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</p:grpSp>
      <p:grpSp>
        <p:nvGrpSpPr>
          <p:cNvPr id="18" name="Groupe 22"/>
          <p:cNvGrpSpPr/>
          <p:nvPr/>
        </p:nvGrpSpPr>
        <p:grpSpPr>
          <a:xfrm>
            <a:off x="1981200" y="3048000"/>
            <a:ext cx="914400" cy="457200"/>
            <a:chOff x="2286000" y="2895600"/>
            <a:chExt cx="914400" cy="457200"/>
          </a:xfrm>
          <a:effectLst>
            <a:outerShdw dist="50800" sx="1000" sy="1000" algn="ctr" rotWithShape="0">
              <a:srgbClr val="000000"/>
            </a:outerShdw>
          </a:effectLst>
        </p:grpSpPr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2286000" y="2971800"/>
              <a:ext cx="53340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flipH="1">
              <a:off x="2286000" y="3276600"/>
              <a:ext cx="45720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 flipV="1">
              <a:off x="3048000" y="2895600"/>
              <a:ext cx="0" cy="4572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flipV="1">
              <a:off x="3200400" y="2895600"/>
              <a:ext cx="0" cy="4572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fr-FR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175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362200" y="1571898"/>
            <a:ext cx="2887980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Tải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chương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trình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vào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bộ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nhớ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" name="Straight Arrow Connector 15"/>
          <p:cNvCxnSpPr>
            <a:cxnSpLocks noChangeShapeType="1"/>
          </p:cNvCxnSpPr>
          <p:nvPr/>
        </p:nvCxnSpPr>
        <p:spPr bwMode="auto">
          <a:xfrm>
            <a:off x="3759926" y="1957252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328453" y="2257698"/>
            <a:ext cx="2887980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Lấy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lệnh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đầu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tiên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Diamond 7"/>
          <p:cNvSpPr>
            <a:spLocks noChangeArrowheads="1"/>
          </p:cNvSpPr>
          <p:nvPr/>
        </p:nvSpPr>
        <p:spPr bwMode="auto">
          <a:xfrm>
            <a:off x="2446020" y="2947852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cxnSp>
        <p:nvCxnSpPr>
          <p:cNvPr id="10" name="Straight Arrow Connector 15"/>
          <p:cNvCxnSpPr>
            <a:cxnSpLocks noChangeShapeType="1"/>
          </p:cNvCxnSpPr>
          <p:nvPr/>
        </p:nvCxnSpPr>
        <p:spPr bwMode="auto">
          <a:xfrm>
            <a:off x="3779520" y="2643052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905000" y="3059955"/>
            <a:ext cx="3810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Thực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thi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hết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lệnh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chưa</a:t>
            </a:r>
            <a:r>
              <a:rPr lang="en-US" sz="1600" dirty="0">
                <a:cs typeface="Tahoma" pitchFamily="34" charset="0"/>
              </a:rPr>
              <a:t>?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" name="Straight Arrow Connector 15"/>
          <p:cNvCxnSpPr>
            <a:cxnSpLocks noChangeShapeType="1"/>
          </p:cNvCxnSpPr>
          <p:nvPr/>
        </p:nvCxnSpPr>
        <p:spPr bwMode="auto">
          <a:xfrm>
            <a:off x="3770811" y="3557412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2795453" y="4548052"/>
            <a:ext cx="1981200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Thực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thi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lệnh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0" name="Straight Arrow Connector 15"/>
          <p:cNvCxnSpPr>
            <a:cxnSpLocks noChangeShapeType="1"/>
          </p:cNvCxnSpPr>
          <p:nvPr/>
        </p:nvCxnSpPr>
        <p:spPr bwMode="auto">
          <a:xfrm>
            <a:off x="3770811" y="4243252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2782389" y="3841529"/>
            <a:ext cx="1981201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Phân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tích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lệnh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2782389" y="5233852"/>
            <a:ext cx="1981200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Lấy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lệnh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tiếp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theo</a:t>
            </a:r>
            <a:endParaRPr lang="en-US" sz="1600" dirty="0">
              <a:cs typeface="Tahoma" pitchFamily="34" charset="0"/>
            </a:endParaRPr>
          </a:p>
        </p:txBody>
      </p:sp>
      <p:cxnSp>
        <p:nvCxnSpPr>
          <p:cNvPr id="53" name="Straight Arrow Connector 15"/>
          <p:cNvCxnSpPr>
            <a:cxnSpLocks noChangeShapeType="1"/>
          </p:cNvCxnSpPr>
          <p:nvPr/>
        </p:nvCxnSpPr>
        <p:spPr bwMode="auto">
          <a:xfrm>
            <a:off x="3772989" y="4929052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54" name="TextBox 31"/>
          <p:cNvSpPr txBox="1">
            <a:spLocks noChangeArrowheads="1"/>
          </p:cNvSpPr>
          <p:nvPr/>
        </p:nvSpPr>
        <p:spPr bwMode="auto">
          <a:xfrm>
            <a:off x="3810000" y="3523630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5" name="Straight Arrow Connector 15"/>
          <p:cNvCxnSpPr>
            <a:cxnSpLocks noChangeShapeType="1"/>
          </p:cNvCxnSpPr>
          <p:nvPr/>
        </p:nvCxnSpPr>
        <p:spPr bwMode="auto">
          <a:xfrm>
            <a:off x="3766457" y="5619206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cxnSp>
        <p:nvCxnSpPr>
          <p:cNvPr id="56" name="Straight Arrow Connector 21"/>
          <p:cNvCxnSpPr>
            <a:cxnSpLocks noChangeShapeType="1"/>
          </p:cNvCxnSpPr>
          <p:nvPr/>
        </p:nvCxnSpPr>
        <p:spPr bwMode="auto">
          <a:xfrm>
            <a:off x="1752600" y="5919652"/>
            <a:ext cx="2033453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58" name="Straight Arrow Connector 15"/>
          <p:cNvCxnSpPr>
            <a:cxnSpLocks noChangeShapeType="1"/>
          </p:cNvCxnSpPr>
          <p:nvPr/>
        </p:nvCxnSpPr>
        <p:spPr bwMode="auto">
          <a:xfrm>
            <a:off x="1752600" y="2782389"/>
            <a:ext cx="0" cy="3161211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cxnSp>
        <p:nvCxnSpPr>
          <p:cNvPr id="60" name="Straight Arrow Connector 21"/>
          <p:cNvCxnSpPr>
            <a:cxnSpLocks noChangeShapeType="1"/>
          </p:cNvCxnSpPr>
          <p:nvPr/>
        </p:nvCxnSpPr>
        <p:spPr bwMode="auto">
          <a:xfrm>
            <a:off x="1765662" y="2795452"/>
            <a:ext cx="2033453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/>
          </a:ln>
        </p:spPr>
      </p:cxnSp>
      <p:cxnSp>
        <p:nvCxnSpPr>
          <p:cNvPr id="62" name="Straight Arrow Connector 21"/>
          <p:cNvCxnSpPr>
            <a:cxnSpLocks noChangeShapeType="1"/>
          </p:cNvCxnSpPr>
          <p:nvPr/>
        </p:nvCxnSpPr>
        <p:spPr bwMode="auto">
          <a:xfrm>
            <a:off x="5113020" y="3252632"/>
            <a:ext cx="1016726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/>
          </a:ln>
        </p:spPr>
      </p:cxn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5029200" y="2871652"/>
            <a:ext cx="691215" cy="36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true</a:t>
            </a:r>
            <a:endParaRPr lang="en-US" dirty="0">
              <a:solidFill>
                <a:srgbClr val="0432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AutoShape 4"/>
          <p:cNvSpPr>
            <a:spLocks noChangeArrowheads="1"/>
          </p:cNvSpPr>
          <p:nvPr/>
        </p:nvSpPr>
        <p:spPr bwMode="auto">
          <a:xfrm>
            <a:off x="6129746" y="3024032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Kết</a:t>
            </a:r>
            <a:r>
              <a:rPr lang="fr-FR" sz="1600" dirty="0"/>
              <a:t> </a:t>
            </a:r>
            <a:r>
              <a:rPr lang="fr-FR" sz="1600" dirty="0" err="1"/>
              <a:t>thúc</a:t>
            </a:r>
            <a:endParaRPr lang="fr-FR" sz="1600" dirty="0"/>
          </a:p>
        </p:txBody>
      </p:sp>
      <p:sp>
        <p:nvSpPr>
          <p:cNvPr id="66" name="AutoShape 4"/>
          <p:cNvSpPr>
            <a:spLocks noChangeArrowheads="1"/>
          </p:cNvSpPr>
          <p:nvPr/>
        </p:nvSpPr>
        <p:spPr bwMode="auto">
          <a:xfrm>
            <a:off x="3218362" y="838200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Bắt</a:t>
            </a:r>
            <a:r>
              <a:rPr lang="fr-FR" sz="1600" dirty="0"/>
              <a:t> </a:t>
            </a:r>
            <a:r>
              <a:rPr lang="fr-FR" sz="1600" dirty="0" err="1"/>
              <a:t>đầu</a:t>
            </a:r>
            <a:endParaRPr lang="fr-FR" sz="1600" dirty="0"/>
          </a:p>
        </p:txBody>
      </p:sp>
      <p:cxnSp>
        <p:nvCxnSpPr>
          <p:cNvPr id="67" name="Straight Arrow Connector 15"/>
          <p:cNvCxnSpPr>
            <a:cxnSpLocks noChangeShapeType="1"/>
          </p:cNvCxnSpPr>
          <p:nvPr/>
        </p:nvCxnSpPr>
        <p:spPr bwMode="auto">
          <a:xfrm>
            <a:off x="3759926" y="129540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68" name="TextBox 67"/>
          <p:cNvSpPr txBox="1"/>
          <p:nvPr/>
        </p:nvSpPr>
        <p:spPr>
          <a:xfrm>
            <a:off x="5621383" y="4548052"/>
            <a:ext cx="3141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0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5" y="1062446"/>
            <a:ext cx="2654300" cy="5029200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657600" y="2438400"/>
            <a:ext cx="5257800" cy="2386194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14400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dirty="0" err="1">
                <a:cs typeface="Times New Roman" pitchFamily="18" charset="0"/>
              </a:rPr>
              <a:t>Mã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giả</a:t>
            </a:r>
            <a:endParaRPr lang="en-US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 dirty="0">
                <a:cs typeface="Times New Roman" pitchFamily="18" charset="0"/>
              </a:rPr>
              <a:t>	- Input the three values into the variables Name, Hours, Rate.</a:t>
            </a:r>
            <a:endParaRPr lang="en-US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 dirty="0">
                <a:cs typeface="Times New Roman" pitchFamily="18" charset="0"/>
              </a:rPr>
              <a:t>	- Calculate      Pay = Hours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</a:t>
            </a:r>
            <a:r>
              <a:rPr lang="en-US" i="1" dirty="0">
                <a:cs typeface="Times New Roman" pitchFamily="18" charset="0"/>
              </a:rPr>
              <a:t> Rate.</a:t>
            </a:r>
            <a:endParaRPr lang="en-US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 dirty="0">
                <a:cs typeface="Times New Roman" pitchFamily="18" charset="0"/>
              </a:rPr>
              <a:t>	- Display Name and Pay.</a:t>
            </a:r>
            <a:endParaRPr lang="en-US" dirty="0">
              <a:cs typeface="Times New Roman" pitchFamily="18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70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cxnSp>
        <p:nvCxnSpPr>
          <p:cNvPr id="5" name="Straight Arrow Connector 15"/>
          <p:cNvCxnSpPr>
            <a:cxnSpLocks noChangeShapeType="1"/>
          </p:cNvCxnSpPr>
          <p:nvPr/>
        </p:nvCxnSpPr>
        <p:spPr bwMode="auto">
          <a:xfrm>
            <a:off x="4498522" y="2561428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066800" y="3648910"/>
            <a:ext cx="2887980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Bạn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có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thể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đọc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cuốn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sách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này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Diamond 7"/>
          <p:cNvSpPr>
            <a:spLocks noChangeArrowheads="1"/>
          </p:cNvSpPr>
          <p:nvPr/>
        </p:nvSpPr>
        <p:spPr bwMode="auto">
          <a:xfrm>
            <a:off x="3165022" y="2866228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cxnSp>
        <p:nvCxnSpPr>
          <p:cNvPr id="9" name="Straight Arrow Connector 15"/>
          <p:cNvCxnSpPr>
            <a:cxnSpLocks noChangeShapeType="1"/>
          </p:cNvCxnSpPr>
          <p:nvPr/>
        </p:nvCxnSpPr>
        <p:spPr bwMode="auto">
          <a:xfrm flipH="1">
            <a:off x="2514600" y="3172057"/>
            <a:ext cx="5442" cy="476853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5" name="TextBox 31"/>
          <p:cNvSpPr txBox="1">
            <a:spLocks noChangeArrowheads="1"/>
          </p:cNvSpPr>
          <p:nvPr/>
        </p:nvSpPr>
        <p:spPr bwMode="auto">
          <a:xfrm>
            <a:off x="5820593" y="2862887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7" name="Straight Arrow Connector 21"/>
          <p:cNvCxnSpPr>
            <a:cxnSpLocks noChangeShapeType="1"/>
          </p:cNvCxnSpPr>
          <p:nvPr/>
        </p:nvCxnSpPr>
        <p:spPr bwMode="auto">
          <a:xfrm>
            <a:off x="2514600" y="3171008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18" name="Straight Arrow Connector 15"/>
          <p:cNvCxnSpPr>
            <a:cxnSpLocks noChangeShapeType="1"/>
          </p:cNvCxnSpPr>
          <p:nvPr/>
        </p:nvCxnSpPr>
        <p:spPr bwMode="auto">
          <a:xfrm>
            <a:off x="6480268" y="4039667"/>
            <a:ext cx="0" cy="413072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3962400" y="1439110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Bắt</a:t>
            </a:r>
            <a:r>
              <a:rPr lang="fr-FR" sz="1600" dirty="0"/>
              <a:t> </a:t>
            </a:r>
            <a:r>
              <a:rPr lang="fr-FR" sz="1600" dirty="0" err="1"/>
              <a:t>đầu</a:t>
            </a:r>
            <a:endParaRPr lang="fr-FR" sz="1600" dirty="0"/>
          </a:p>
        </p:txBody>
      </p:sp>
      <p:cxnSp>
        <p:nvCxnSpPr>
          <p:cNvPr id="21" name="Straight Arrow Connector 15"/>
          <p:cNvCxnSpPr>
            <a:cxnSpLocks noChangeShapeType="1"/>
          </p:cNvCxnSpPr>
          <p:nvPr/>
        </p:nvCxnSpPr>
        <p:spPr bwMode="auto">
          <a:xfrm>
            <a:off x="4517027" y="189631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22" name="Parallelogram 21"/>
          <p:cNvSpPr/>
          <p:nvPr/>
        </p:nvSpPr>
        <p:spPr bwMode="auto">
          <a:xfrm>
            <a:off x="3429000" y="2201111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157947" y="2978331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  <a:sym typeface="Wingdings" pitchFamily="2" charset="2"/>
              </a:rPr>
              <a:t>Age &gt; 10 ?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00400" y="2201110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Nhập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tuổi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 Age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30" name="Straight Arrow Connector 15"/>
          <p:cNvCxnSpPr>
            <a:cxnSpLocks noChangeShapeType="1"/>
          </p:cNvCxnSpPr>
          <p:nvPr/>
        </p:nvCxnSpPr>
        <p:spPr bwMode="auto">
          <a:xfrm flipH="1">
            <a:off x="6474826" y="3173106"/>
            <a:ext cx="5442" cy="476853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21"/>
          <p:cNvCxnSpPr>
            <a:cxnSpLocks noChangeShapeType="1"/>
          </p:cNvCxnSpPr>
          <p:nvPr/>
        </p:nvCxnSpPr>
        <p:spPr bwMode="auto">
          <a:xfrm>
            <a:off x="5794468" y="3172057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4751919" y="3654313"/>
            <a:ext cx="3401481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Bạn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chưa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nên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đọc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cuốn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sách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này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36" name="Straight Arrow Connector 15"/>
          <p:cNvCxnSpPr>
            <a:cxnSpLocks noChangeShapeType="1"/>
          </p:cNvCxnSpPr>
          <p:nvPr/>
        </p:nvCxnSpPr>
        <p:spPr bwMode="auto">
          <a:xfrm>
            <a:off x="2510790" y="4034264"/>
            <a:ext cx="0" cy="413072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cxnSp>
        <p:nvCxnSpPr>
          <p:cNvPr id="37" name="Straight Arrow Connector 21"/>
          <p:cNvCxnSpPr>
            <a:cxnSpLocks noChangeShapeType="1"/>
          </p:cNvCxnSpPr>
          <p:nvPr/>
        </p:nvCxnSpPr>
        <p:spPr bwMode="auto">
          <a:xfrm>
            <a:off x="2520042" y="4447336"/>
            <a:ext cx="3960226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39" name="Straight Arrow Connector 15"/>
          <p:cNvCxnSpPr>
            <a:cxnSpLocks noChangeShapeType="1"/>
          </p:cNvCxnSpPr>
          <p:nvPr/>
        </p:nvCxnSpPr>
        <p:spPr bwMode="auto">
          <a:xfrm>
            <a:off x="4489815" y="445273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3933009" y="4774474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Kết</a:t>
            </a:r>
            <a:r>
              <a:rPr lang="fr-FR" sz="1600" dirty="0"/>
              <a:t> </a:t>
            </a:r>
            <a:r>
              <a:rPr lang="fr-FR" sz="1600" dirty="0" err="1"/>
              <a:t>thúc</a:t>
            </a:r>
            <a:endParaRPr lang="fr-FR" sz="1600" dirty="0"/>
          </a:p>
        </p:txBody>
      </p:sp>
      <p:sp>
        <p:nvSpPr>
          <p:cNvPr id="41" name="TextBox 31"/>
          <p:cNvSpPr txBox="1">
            <a:spLocks noChangeArrowheads="1"/>
          </p:cNvSpPr>
          <p:nvPr/>
        </p:nvSpPr>
        <p:spPr bwMode="auto">
          <a:xfrm>
            <a:off x="2590800" y="2861846"/>
            <a:ext cx="612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493091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610600" cy="7620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335" y="5638800"/>
            <a:ext cx="3956965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2</a:t>
            </a:r>
          </a:p>
        </p:txBody>
      </p:sp>
      <p:cxnSp>
        <p:nvCxnSpPr>
          <p:cNvPr id="4" name="Straight Arrow Connector 15"/>
          <p:cNvCxnSpPr>
            <a:cxnSpLocks noChangeShapeType="1"/>
          </p:cNvCxnSpPr>
          <p:nvPr/>
        </p:nvCxnSpPr>
        <p:spPr bwMode="auto">
          <a:xfrm>
            <a:off x="3516629" y="24775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64869" y="3391989"/>
            <a:ext cx="2209800" cy="533400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</a:rPr>
              <a:t> X1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(-B+</a:t>
            </a:r>
            <a:r>
              <a:rPr lang="en-US" sz="1600" dirty="0">
                <a:cs typeface="Tahoma" pitchFamily="34" charset="0"/>
                <a:sym typeface="Symbol"/>
              </a:rPr>
              <a:t> )/(2A)</a:t>
            </a:r>
          </a:p>
          <a:p>
            <a:pPr algn="ctr"/>
            <a:r>
              <a:rPr lang="en-US" sz="1600" dirty="0">
                <a:cs typeface="Tahoma" pitchFamily="34" charset="0"/>
              </a:rPr>
              <a:t>X2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(-B-</a:t>
            </a:r>
            <a:r>
              <a:rPr lang="en-US" sz="1600" dirty="0">
                <a:cs typeface="Tahoma" pitchFamily="34" charset="0"/>
                <a:sym typeface="Symbol"/>
              </a:rPr>
              <a:t> )/(2A)</a:t>
            </a:r>
          </a:p>
          <a:p>
            <a:pPr algn="ctr"/>
            <a:endParaRPr lang="en-US" sz="1600" dirty="0">
              <a:cs typeface="Tahoma" pitchFamily="34" charset="0"/>
              <a:sym typeface="Symbol"/>
            </a:endParaRPr>
          </a:p>
        </p:txBody>
      </p:sp>
      <p:sp>
        <p:nvSpPr>
          <p:cNvPr id="6" name="Diamond 7"/>
          <p:cNvSpPr>
            <a:spLocks noChangeArrowheads="1"/>
          </p:cNvSpPr>
          <p:nvPr/>
        </p:nvSpPr>
        <p:spPr bwMode="auto">
          <a:xfrm>
            <a:off x="2171700" y="2782389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cxnSp>
        <p:nvCxnSpPr>
          <p:cNvPr id="7" name="Straight Arrow Connector 15"/>
          <p:cNvCxnSpPr>
            <a:cxnSpLocks noChangeShapeType="1"/>
          </p:cNvCxnSpPr>
          <p:nvPr/>
        </p:nvCxnSpPr>
        <p:spPr bwMode="auto">
          <a:xfrm>
            <a:off x="3590107" y="3730611"/>
            <a:ext cx="0" cy="495212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4892929" y="2677783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9" name="Straight Arrow Connector 21"/>
          <p:cNvCxnSpPr>
            <a:cxnSpLocks noChangeShapeType="1"/>
          </p:cNvCxnSpPr>
          <p:nvPr/>
        </p:nvCxnSpPr>
        <p:spPr bwMode="auto">
          <a:xfrm>
            <a:off x="1485900" y="3090434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980507" y="648789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Bắt</a:t>
            </a:r>
            <a:r>
              <a:rPr lang="fr-FR" sz="1600" dirty="0"/>
              <a:t> </a:t>
            </a:r>
            <a:r>
              <a:rPr lang="fr-FR" sz="1600" dirty="0" err="1"/>
              <a:t>đầu</a:t>
            </a:r>
            <a:endParaRPr lang="fr-FR" sz="1600" dirty="0"/>
          </a:p>
        </p:txBody>
      </p:sp>
      <p:cxnSp>
        <p:nvCxnSpPr>
          <p:cNvPr id="12" name="Straight Arrow Connector 15"/>
          <p:cNvCxnSpPr>
            <a:cxnSpLocks noChangeShapeType="1"/>
          </p:cNvCxnSpPr>
          <p:nvPr/>
        </p:nvCxnSpPr>
        <p:spPr bwMode="auto">
          <a:xfrm>
            <a:off x="3535134" y="11059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3" name="Parallelogram 12"/>
          <p:cNvSpPr/>
          <p:nvPr/>
        </p:nvSpPr>
        <p:spPr bwMode="auto">
          <a:xfrm>
            <a:off x="2447107" y="1410790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225929" y="2894492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  <a:sym typeface="Symbol"/>
              </a:rPr>
              <a:t>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 &gt; 0 ?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234638" y="1410789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Nhập</a:t>
            </a:r>
            <a:r>
              <a:rPr lang="en-US" sz="1600" dirty="0">
                <a:cs typeface="Tahoma" pitchFamily="34" charset="0"/>
              </a:rPr>
              <a:t> A, B, C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7" name="Straight Arrow Connector 21"/>
          <p:cNvCxnSpPr>
            <a:cxnSpLocks noChangeShapeType="1"/>
          </p:cNvCxnSpPr>
          <p:nvPr/>
        </p:nvCxnSpPr>
        <p:spPr bwMode="auto">
          <a:xfrm>
            <a:off x="4860122" y="3104566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34393" y="2096589"/>
            <a:ext cx="3401481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Tính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>
                <a:cs typeface="Tahoma" pitchFamily="34" charset="0"/>
                <a:sym typeface="Symbol"/>
              </a:rPr>
              <a:t>=B</a:t>
            </a:r>
            <a:r>
              <a:rPr lang="en-US" sz="1600" baseline="30000" dirty="0">
                <a:cs typeface="Tahoma" pitchFamily="34" charset="0"/>
                <a:sym typeface="Symbol"/>
              </a:rPr>
              <a:t>2</a:t>
            </a:r>
            <a:r>
              <a:rPr lang="en-US" sz="1600" dirty="0">
                <a:cs typeface="Tahoma" pitchFamily="34" charset="0"/>
                <a:sym typeface="Symbol"/>
              </a:rPr>
              <a:t> - 4AC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20" name="Straight Arrow Connector 21"/>
          <p:cNvCxnSpPr>
            <a:cxnSpLocks noChangeShapeType="1"/>
          </p:cNvCxnSpPr>
          <p:nvPr/>
        </p:nvCxnSpPr>
        <p:spPr bwMode="auto">
          <a:xfrm>
            <a:off x="1525087" y="5296989"/>
            <a:ext cx="606393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21" name="Straight Arrow Connector 15"/>
          <p:cNvCxnSpPr>
            <a:cxnSpLocks noChangeShapeType="1"/>
          </p:cNvCxnSpPr>
          <p:nvPr/>
        </p:nvCxnSpPr>
        <p:spPr bwMode="auto">
          <a:xfrm>
            <a:off x="3590107" y="533400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2950573" y="5638800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Kết</a:t>
            </a:r>
            <a:r>
              <a:rPr lang="fr-FR" sz="1600" dirty="0"/>
              <a:t> </a:t>
            </a:r>
            <a:r>
              <a:rPr lang="fr-FR" sz="1600" dirty="0" err="1"/>
              <a:t>thúc</a:t>
            </a:r>
            <a:endParaRPr lang="fr-FR" sz="1600" dirty="0"/>
          </a:p>
        </p:txBody>
      </p:sp>
      <p:sp>
        <p:nvSpPr>
          <p:cNvPr id="23" name="TextBox 31"/>
          <p:cNvSpPr txBox="1">
            <a:spLocks noChangeArrowheads="1"/>
          </p:cNvSpPr>
          <p:nvPr/>
        </p:nvSpPr>
        <p:spPr bwMode="auto">
          <a:xfrm>
            <a:off x="1528059" y="2629989"/>
            <a:ext cx="612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true</a:t>
            </a:r>
          </a:p>
        </p:txBody>
      </p:sp>
      <p:cxnSp>
        <p:nvCxnSpPr>
          <p:cNvPr id="24" name="Straight Arrow Connector 15"/>
          <p:cNvCxnSpPr>
            <a:cxnSpLocks noChangeShapeType="1"/>
          </p:cNvCxnSpPr>
          <p:nvPr/>
        </p:nvCxnSpPr>
        <p:spPr bwMode="auto">
          <a:xfrm>
            <a:off x="3540033" y="17917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15"/>
          <p:cNvCxnSpPr>
            <a:cxnSpLocks noChangeShapeType="1"/>
          </p:cNvCxnSpPr>
          <p:nvPr/>
        </p:nvCxnSpPr>
        <p:spPr bwMode="auto">
          <a:xfrm>
            <a:off x="1499508" y="30871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15"/>
          <p:cNvCxnSpPr>
            <a:cxnSpLocks noChangeShapeType="1"/>
          </p:cNvCxnSpPr>
          <p:nvPr/>
        </p:nvCxnSpPr>
        <p:spPr bwMode="auto">
          <a:xfrm>
            <a:off x="1532707" y="39253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27" name="Straight Arrow Connector 15"/>
          <p:cNvCxnSpPr>
            <a:cxnSpLocks noChangeShapeType="1"/>
          </p:cNvCxnSpPr>
          <p:nvPr/>
        </p:nvCxnSpPr>
        <p:spPr bwMode="auto">
          <a:xfrm>
            <a:off x="5558244" y="3090434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28" name="Diamond 7"/>
          <p:cNvSpPr>
            <a:spLocks noChangeArrowheads="1"/>
          </p:cNvSpPr>
          <p:nvPr/>
        </p:nvSpPr>
        <p:spPr bwMode="auto">
          <a:xfrm>
            <a:off x="4236217" y="3391949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352107" y="3504052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  <a:sym typeface="Symbol"/>
              </a:rPr>
              <a:t>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 = 0 ?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30" name="Straight Arrow Connector 21"/>
          <p:cNvCxnSpPr>
            <a:cxnSpLocks noChangeShapeType="1"/>
          </p:cNvCxnSpPr>
          <p:nvPr/>
        </p:nvCxnSpPr>
        <p:spPr bwMode="auto">
          <a:xfrm>
            <a:off x="6903217" y="3696729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942907" y="3391989"/>
            <a:ext cx="612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true</a:t>
            </a:r>
          </a:p>
        </p:txBody>
      </p:sp>
      <p:cxnSp>
        <p:nvCxnSpPr>
          <p:cNvPr id="33" name="Straight Arrow Connector 21"/>
          <p:cNvCxnSpPr>
            <a:cxnSpLocks noChangeShapeType="1"/>
          </p:cNvCxnSpPr>
          <p:nvPr/>
        </p:nvCxnSpPr>
        <p:spPr bwMode="auto">
          <a:xfrm>
            <a:off x="3568138" y="3720676"/>
            <a:ext cx="6858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34" name="TextBox 31"/>
          <p:cNvSpPr txBox="1">
            <a:spLocks noChangeArrowheads="1"/>
          </p:cNvSpPr>
          <p:nvPr/>
        </p:nvSpPr>
        <p:spPr bwMode="auto">
          <a:xfrm>
            <a:off x="3590107" y="3391989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6" name="Parallelogram 35"/>
          <p:cNvSpPr/>
          <p:nvPr/>
        </p:nvSpPr>
        <p:spPr bwMode="auto">
          <a:xfrm>
            <a:off x="364869" y="4230190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152400" y="4230189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Xuất</a:t>
            </a:r>
            <a:r>
              <a:rPr lang="en-US" sz="1600" dirty="0">
                <a:cs typeface="Tahoma" pitchFamily="34" charset="0"/>
              </a:rPr>
              <a:t> X1, X2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8" name="Parallelogram 37"/>
          <p:cNvSpPr/>
          <p:nvPr/>
        </p:nvSpPr>
        <p:spPr bwMode="auto">
          <a:xfrm>
            <a:off x="2523307" y="4218214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2370907" y="4218213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Xuất</a:t>
            </a:r>
            <a:r>
              <a:rPr lang="en-US" sz="1600" dirty="0">
                <a:cs typeface="Tahoma" pitchFamily="34" charset="0"/>
              </a:rPr>
              <a:t> “</a:t>
            </a:r>
            <a:r>
              <a:rPr lang="en-US" sz="1600" dirty="0" err="1">
                <a:cs typeface="Tahoma" pitchFamily="34" charset="0"/>
              </a:rPr>
              <a:t>Vô</a:t>
            </a:r>
            <a:r>
              <a:rPr lang="en-US" sz="1600" dirty="0">
                <a:cs typeface="Tahoma" pitchFamily="34" charset="0"/>
              </a:rPr>
              <a:t> </a:t>
            </a:r>
            <a:r>
              <a:rPr lang="en-US" sz="1600" dirty="0" err="1">
                <a:cs typeface="Tahoma" pitchFamily="34" charset="0"/>
              </a:rPr>
              <a:t>nghiệm</a:t>
            </a:r>
            <a:r>
              <a:rPr lang="en-US" sz="1600" dirty="0">
                <a:cs typeface="Tahoma" pitchFamily="34" charset="0"/>
              </a:rPr>
              <a:t>”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6124309" y="4001589"/>
            <a:ext cx="2887980" cy="288489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</a:rPr>
              <a:t>X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(-B)</a:t>
            </a:r>
            <a:r>
              <a:rPr lang="en-US" sz="1600" dirty="0">
                <a:cs typeface="Tahoma" pitchFamily="34" charset="0"/>
                <a:sym typeface="Symbol"/>
              </a:rPr>
              <a:t>/(2A)</a:t>
            </a:r>
          </a:p>
          <a:p>
            <a:pPr algn="ctr"/>
            <a:endParaRPr lang="en-US" sz="1600" dirty="0">
              <a:cs typeface="Tahoma" pitchFamily="34" charset="0"/>
              <a:sym typeface="Symbol"/>
            </a:endParaRPr>
          </a:p>
        </p:txBody>
      </p:sp>
      <p:cxnSp>
        <p:nvCxnSpPr>
          <p:cNvPr id="46" name="Straight Arrow Connector 15"/>
          <p:cNvCxnSpPr>
            <a:cxnSpLocks noChangeShapeType="1"/>
          </p:cNvCxnSpPr>
          <p:nvPr/>
        </p:nvCxnSpPr>
        <p:spPr bwMode="auto">
          <a:xfrm>
            <a:off x="7577345" y="4282441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47" name="Parallelogram 46"/>
          <p:cNvSpPr/>
          <p:nvPr/>
        </p:nvSpPr>
        <p:spPr bwMode="auto">
          <a:xfrm>
            <a:off x="6461759" y="4598126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6233169" y="4622074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Xuất</a:t>
            </a:r>
            <a:r>
              <a:rPr lang="en-US" sz="1600" dirty="0">
                <a:cs typeface="Tahoma" pitchFamily="34" charset="0"/>
              </a:rPr>
              <a:t> X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0" name="Straight Arrow Connector 15"/>
          <p:cNvCxnSpPr>
            <a:cxnSpLocks noChangeShapeType="1"/>
          </p:cNvCxnSpPr>
          <p:nvPr/>
        </p:nvCxnSpPr>
        <p:spPr bwMode="auto">
          <a:xfrm>
            <a:off x="1532707" y="4572000"/>
            <a:ext cx="0" cy="724989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51" name="Straight Arrow Connector 15"/>
          <p:cNvCxnSpPr>
            <a:cxnSpLocks noChangeShapeType="1"/>
          </p:cNvCxnSpPr>
          <p:nvPr/>
        </p:nvCxnSpPr>
        <p:spPr bwMode="auto">
          <a:xfrm>
            <a:off x="3590107" y="4561115"/>
            <a:ext cx="0" cy="735874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52" name="Straight Arrow Connector 15"/>
          <p:cNvCxnSpPr>
            <a:cxnSpLocks noChangeShapeType="1"/>
          </p:cNvCxnSpPr>
          <p:nvPr/>
        </p:nvCxnSpPr>
        <p:spPr bwMode="auto">
          <a:xfrm>
            <a:off x="7577345" y="369670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56" name="Straight Arrow Connector 15"/>
          <p:cNvCxnSpPr>
            <a:cxnSpLocks noChangeShapeType="1"/>
          </p:cNvCxnSpPr>
          <p:nvPr/>
        </p:nvCxnSpPr>
        <p:spPr bwMode="auto">
          <a:xfrm>
            <a:off x="7572989" y="4992189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41509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2999"/>
            <a:ext cx="3581400" cy="1184367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4 </a:t>
            </a:r>
            <a:r>
              <a:rPr lang="en-US" dirty="0" err="1"/>
              <a:t>đến</a:t>
            </a:r>
            <a:r>
              <a:rPr lang="en-US" dirty="0"/>
              <a:t> 9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14400" y="2438400"/>
            <a:ext cx="1143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4   16</a:t>
            </a:r>
          </a:p>
          <a:p>
            <a:pPr marL="0" indent="0">
              <a:buNone/>
            </a:pPr>
            <a:r>
              <a:rPr lang="en-US" dirty="0"/>
              <a:t>5   25</a:t>
            </a:r>
          </a:p>
          <a:p>
            <a:pPr marL="0" indent="0">
              <a:buNone/>
            </a:pPr>
            <a:r>
              <a:rPr lang="en-US" dirty="0"/>
              <a:t>6   36</a:t>
            </a:r>
          </a:p>
          <a:p>
            <a:pPr marL="0" indent="0">
              <a:buNone/>
            </a:pPr>
            <a:r>
              <a:rPr lang="en-US" dirty="0"/>
              <a:t>7   49</a:t>
            </a:r>
          </a:p>
          <a:p>
            <a:pPr marL="0" indent="0">
              <a:buNone/>
            </a:pPr>
            <a:r>
              <a:rPr lang="en-US" dirty="0"/>
              <a:t>8   64</a:t>
            </a:r>
          </a:p>
          <a:p>
            <a:pPr marL="0" indent="0">
              <a:buNone/>
            </a:pPr>
            <a:r>
              <a:rPr lang="en-US" dirty="0"/>
              <a:t>9   81</a:t>
            </a:r>
          </a:p>
          <a:p>
            <a:pPr marL="457200" indent="-457200">
              <a:buAutoNum type="arabicPlain" startAt="5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lain" startAt="4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486400" y="831669"/>
            <a:ext cx="2743200" cy="5035731"/>
            <a:chOff x="5410200" y="304800"/>
            <a:chExt cx="2743200" cy="5035731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6248400" y="304800"/>
              <a:ext cx="1109254" cy="4572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>
              <a:outerShdw dist="50800"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 dirty="0" err="1"/>
                <a:t>Bắt</a:t>
              </a:r>
              <a:r>
                <a:rPr lang="fr-FR" sz="1600" dirty="0"/>
                <a:t> </a:t>
              </a:r>
              <a:r>
                <a:rPr lang="fr-FR" sz="1600" dirty="0" err="1"/>
                <a:t>đầu</a:t>
              </a:r>
              <a:endParaRPr lang="fr-FR" sz="1600" dirty="0"/>
            </a:p>
          </p:txBody>
        </p:sp>
        <p:cxnSp>
          <p:nvCxnSpPr>
            <p:cNvPr id="6" name="Straight Arrow Connector 15"/>
            <p:cNvCxnSpPr>
              <a:cxnSpLocks noChangeShapeType="1"/>
            </p:cNvCxnSpPr>
            <p:nvPr/>
          </p:nvCxnSpPr>
          <p:spPr bwMode="auto">
            <a:xfrm>
              <a:off x="6803027" y="7620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7" name="Parallelogram 6"/>
            <p:cNvSpPr/>
            <p:nvPr/>
          </p:nvSpPr>
          <p:spPr bwMode="auto">
            <a:xfrm>
              <a:off x="5715000" y="1066801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486400" y="1066800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4, 16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9" name="Straight Arrow Connector 15"/>
            <p:cNvCxnSpPr>
              <a:cxnSpLocks noChangeShapeType="1"/>
            </p:cNvCxnSpPr>
            <p:nvPr/>
          </p:nvCxnSpPr>
          <p:spPr bwMode="auto">
            <a:xfrm>
              <a:off x="6803027" y="14478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10" name="Parallelogram 9"/>
            <p:cNvSpPr/>
            <p:nvPr/>
          </p:nvSpPr>
          <p:spPr bwMode="auto">
            <a:xfrm>
              <a:off x="5715000" y="1752600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413465" y="1800498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5, 25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Parallelogram 11"/>
            <p:cNvSpPr/>
            <p:nvPr/>
          </p:nvSpPr>
          <p:spPr bwMode="auto">
            <a:xfrm>
              <a:off x="5711735" y="2386148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410200" y="2434046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6, 36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4" name="Straight Arrow Connector 15"/>
            <p:cNvCxnSpPr>
              <a:cxnSpLocks noChangeShapeType="1"/>
            </p:cNvCxnSpPr>
            <p:nvPr/>
          </p:nvCxnSpPr>
          <p:spPr bwMode="auto">
            <a:xfrm>
              <a:off x="6818811" y="21336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15" name="Parallelogram 14"/>
            <p:cNvSpPr/>
            <p:nvPr/>
          </p:nvSpPr>
          <p:spPr bwMode="auto">
            <a:xfrm>
              <a:off x="5711735" y="2995748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410200" y="3043646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7, 49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5"/>
            <p:cNvCxnSpPr>
              <a:cxnSpLocks noChangeShapeType="1"/>
            </p:cNvCxnSpPr>
            <p:nvPr/>
          </p:nvCxnSpPr>
          <p:spPr bwMode="auto">
            <a:xfrm>
              <a:off x="6818811" y="27432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18" name="Parallelogram 17"/>
            <p:cNvSpPr/>
            <p:nvPr/>
          </p:nvSpPr>
          <p:spPr bwMode="auto">
            <a:xfrm>
              <a:off x="5711735" y="3605348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10200" y="3653246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8, 64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0" name="Straight Arrow Connector 15"/>
            <p:cNvCxnSpPr>
              <a:cxnSpLocks noChangeShapeType="1"/>
            </p:cNvCxnSpPr>
            <p:nvPr/>
          </p:nvCxnSpPr>
          <p:spPr bwMode="auto">
            <a:xfrm>
              <a:off x="6818811" y="33528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21" name="Parallelogram 20"/>
            <p:cNvSpPr/>
            <p:nvPr/>
          </p:nvSpPr>
          <p:spPr bwMode="auto">
            <a:xfrm>
              <a:off x="5711735" y="4214948"/>
              <a:ext cx="2209800" cy="357052"/>
            </a:xfrm>
            <a:prstGeom prst="parallelogram">
              <a:avLst>
                <a:gd name="adj" fmla="val 99074"/>
              </a:avLst>
            </a:prstGeom>
            <a:solidFill>
              <a:schemeClr val="accent5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410200" y="4262846"/>
              <a:ext cx="2667000" cy="38535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600" dirty="0">
                  <a:cs typeface="Tahoma" pitchFamily="34" charset="0"/>
                </a:rPr>
                <a:t>In 9, 81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3" name="Straight Arrow Connector 15"/>
            <p:cNvCxnSpPr>
              <a:cxnSpLocks noChangeShapeType="1"/>
            </p:cNvCxnSpPr>
            <p:nvPr/>
          </p:nvCxnSpPr>
          <p:spPr bwMode="auto">
            <a:xfrm>
              <a:off x="6818811" y="39624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Straight Arrow Connector 15"/>
            <p:cNvCxnSpPr>
              <a:cxnSpLocks noChangeShapeType="1"/>
            </p:cNvCxnSpPr>
            <p:nvPr/>
          </p:nvCxnSpPr>
          <p:spPr bwMode="auto">
            <a:xfrm>
              <a:off x="6820989" y="4572000"/>
              <a:ext cx="0" cy="304800"/>
            </a:xfrm>
            <a:prstGeom prst="straightConnector1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sp>
          <p:nvSpPr>
            <p:cNvPr id="25" name="AutoShape 4"/>
            <p:cNvSpPr>
              <a:spLocks noChangeArrowheads="1"/>
            </p:cNvSpPr>
            <p:nvPr/>
          </p:nvSpPr>
          <p:spPr bwMode="auto">
            <a:xfrm>
              <a:off x="6262008" y="4883331"/>
              <a:ext cx="1109254" cy="4572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>
              <a:outerShdw dist="50800"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 dirty="0" err="1"/>
                <a:t>Kết</a:t>
              </a:r>
              <a:r>
                <a:rPr lang="fr-FR" sz="1600" dirty="0"/>
                <a:t> </a:t>
              </a:r>
              <a:r>
                <a:rPr lang="fr-FR" sz="1600" dirty="0" err="1"/>
                <a:t>thúc</a:t>
              </a:r>
              <a:endParaRPr lang="fr-FR" sz="1600" dirty="0"/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1905000" y="4750526"/>
            <a:ext cx="3886200" cy="118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số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</a:t>
            </a:r>
            <a:r>
              <a:rPr lang="en-US" dirty="0">
                <a:solidFill>
                  <a:srgbClr val="FF0000"/>
                </a:solidFill>
              </a:rPr>
              <a:t> 4 </a:t>
            </a:r>
            <a:r>
              <a:rPr lang="en-US" dirty="0" err="1">
                <a:solidFill>
                  <a:srgbClr val="FF0000"/>
                </a:solidFill>
              </a:rPr>
              <a:t>đến</a:t>
            </a:r>
            <a:r>
              <a:rPr lang="en-US" dirty="0">
                <a:solidFill>
                  <a:srgbClr val="FF0000"/>
                </a:solidFill>
              </a:rPr>
              <a:t> 1000 </a:t>
            </a:r>
            <a:r>
              <a:rPr lang="en-US" dirty="0" err="1">
                <a:solidFill>
                  <a:srgbClr val="FF0000"/>
                </a:solidFill>
              </a:rPr>
              <a:t>cùng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chúng</a:t>
            </a:r>
            <a:r>
              <a:rPr lang="en-US" dirty="0">
                <a:solidFill>
                  <a:srgbClr val="FF0000"/>
                </a:solidFill>
              </a:rPr>
              <a:t> ????</a:t>
            </a:r>
          </a:p>
        </p:txBody>
      </p:sp>
    </p:spTree>
    <p:extLst>
      <p:ext uri="{BB962C8B-B14F-4D97-AF65-F5344CB8AC3E}">
        <p14:creationId xmlns:p14="http://schemas.microsoft.com/office/powerpoint/2010/main" val="2621568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3406775" cy="50292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343400" y="990600"/>
            <a:ext cx="4419600" cy="92333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1.   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endParaRPr lang="en-US" dirty="0"/>
          </a:p>
          <a:p>
            <a:pPr eaLnBrk="1" hangingPunct="1"/>
            <a:r>
              <a:rPr lang="en-US" dirty="0"/>
              <a:t>2.   NUM </a:t>
            </a:r>
            <a:r>
              <a:rPr lang="en-US" dirty="0">
                <a:sym typeface="Symbol" pitchFamily="18" charset="2"/>
              </a:rPr>
              <a:t></a:t>
            </a:r>
            <a:r>
              <a:rPr lang="en-US" dirty="0"/>
              <a:t> NUM + 1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NUM + 1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NUM. 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419600" y="1981200"/>
            <a:ext cx="42672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err="1">
                <a:cs typeface="Times New Roman" pitchFamily="18" charset="0"/>
              </a:rPr>
              <a:t>Mã</a:t>
            </a:r>
            <a:r>
              <a:rPr lang="en-US" sz="2000" b="1" dirty="0">
                <a:cs typeface="Times New Roman" pitchFamily="18" charset="0"/>
              </a:rPr>
              <a:t> </a:t>
            </a:r>
            <a:r>
              <a:rPr lang="en-US" sz="2000" b="1" dirty="0" err="1">
                <a:cs typeface="Times New Roman" pitchFamily="18" charset="0"/>
              </a:rPr>
              <a:t>giả</a:t>
            </a:r>
            <a:r>
              <a:rPr lang="en-US" sz="2000" b="1" dirty="0">
                <a:cs typeface="Times New Roman" pitchFamily="18" charset="0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cs typeface="Times New Roman" pitchFamily="18" charset="0"/>
              </a:rPr>
              <a:t>NUM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</a:t>
            </a:r>
            <a:r>
              <a:rPr lang="en-US" sz="2000" dirty="0">
                <a:cs typeface="Times New Roman" pitchFamily="18" charset="0"/>
              </a:rPr>
              <a:t> 4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 dirty="0">
                <a:cs typeface="Times New Roman" pitchFamily="18" charset="0"/>
              </a:rPr>
              <a:t>do </a:t>
            </a:r>
            <a:endParaRPr lang="en-US" sz="2000" dirty="0"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cs typeface="Times New Roman" pitchFamily="18" charset="0"/>
              </a:rPr>
              <a:t>   SQNUM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</a:t>
            </a:r>
            <a:r>
              <a:rPr lang="en-US" sz="2000" dirty="0">
                <a:cs typeface="Times New Roman" pitchFamily="18" charset="0"/>
              </a:rPr>
              <a:t> NUM</a:t>
            </a:r>
            <a:r>
              <a:rPr lang="en-US" sz="2000" baseline="30000" dirty="0">
                <a:cs typeface="Times New Roman" pitchFamily="18" charset="0"/>
              </a:rPr>
              <a:t>2</a:t>
            </a:r>
            <a:endParaRPr lang="en-US" sz="2000" dirty="0"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Print NUM, SQNUM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NUM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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NUM + 1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000" b="1" dirty="0">
                <a:cs typeface="Times New Roman" pitchFamily="18" charset="0"/>
              </a:rPr>
              <a:t>while</a:t>
            </a:r>
            <a:r>
              <a:rPr lang="en-US" sz="2000" dirty="0">
                <a:cs typeface="Times New Roman" pitchFamily="18" charset="0"/>
              </a:rPr>
              <a:t> (NUM &lt;= 9)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7383" y="535728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số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</a:t>
            </a:r>
            <a:r>
              <a:rPr lang="en-US" dirty="0">
                <a:solidFill>
                  <a:srgbClr val="FF0000"/>
                </a:solidFill>
              </a:rPr>
              <a:t> 4 </a:t>
            </a:r>
            <a:r>
              <a:rPr lang="en-US" dirty="0" err="1">
                <a:solidFill>
                  <a:srgbClr val="FF0000"/>
                </a:solidFill>
              </a:rPr>
              <a:t>đến</a:t>
            </a:r>
            <a:r>
              <a:rPr lang="en-US" dirty="0">
                <a:solidFill>
                  <a:srgbClr val="FF0000"/>
                </a:solidFill>
              </a:rPr>
              <a:t> 1000 </a:t>
            </a:r>
            <a:r>
              <a:rPr lang="en-US" dirty="0" err="1">
                <a:solidFill>
                  <a:srgbClr val="FF0000"/>
                </a:solidFill>
              </a:rPr>
              <a:t>cùng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chúng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Chỉ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cần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sửa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vị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trí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Chiếc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điện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609600"/>
          </a:xfrm>
        </p:spPr>
        <p:txBody>
          <a:bodyPr/>
          <a:lstStyle/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- Punch card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pic>
        <p:nvPicPr>
          <p:cNvPr id="4" name="Picture 4" descr="File:FortranCardPROJ039.ag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" y="1752600"/>
            <a:ext cx="7620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01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2895600"/>
          </a:xfrm>
        </p:spPr>
        <p:txBody>
          <a:bodyPr/>
          <a:lstStyle/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ra</a:t>
            </a:r>
            <a:r>
              <a:rPr lang="en-US" dirty="0"/>
              <a:t> n con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hàng</a:t>
            </a:r>
            <a:endParaRPr lang="en-US" dirty="0"/>
          </a:p>
          <a:p>
            <a:pPr lvl="1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in </a:t>
            </a:r>
            <a:r>
              <a:rPr lang="en-US" dirty="0" err="1"/>
              <a:t>ra</a:t>
            </a:r>
            <a:r>
              <a:rPr lang="en-US" dirty="0"/>
              <a:t> 1 (1 = 1)</a:t>
            </a:r>
          </a:p>
          <a:p>
            <a:pPr lvl="1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in </a:t>
            </a:r>
            <a:r>
              <a:rPr lang="en-US" dirty="0" err="1"/>
              <a:t>ra</a:t>
            </a:r>
            <a:r>
              <a:rPr lang="en-US" dirty="0"/>
              <a:t> 3    (3 = 1 + 2)</a:t>
            </a:r>
          </a:p>
          <a:p>
            <a:pPr lvl="1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in </a:t>
            </a:r>
            <a:r>
              <a:rPr lang="en-US" dirty="0" err="1"/>
              <a:t>ra</a:t>
            </a:r>
            <a:r>
              <a:rPr lang="en-US" dirty="0"/>
              <a:t> 6     (6 = 1 + 2 + 3)</a:t>
            </a:r>
          </a:p>
          <a:p>
            <a:pPr lvl="1"/>
            <a:r>
              <a:rPr lang="en-US" dirty="0"/>
              <a:t>……………………..</a:t>
            </a:r>
          </a:p>
          <a:p>
            <a:pPr lvl="1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m in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 </a:t>
            </a:r>
            <a:r>
              <a:rPr lang="en-US" dirty="0" err="1"/>
              <a:t>đến</a:t>
            </a:r>
            <a:r>
              <a:rPr lang="en-US" dirty="0"/>
              <a:t> m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926" y="2895600"/>
            <a:ext cx="2968393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071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634049" y="228600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Bắt</a:t>
            </a:r>
            <a:r>
              <a:rPr lang="fr-FR" sz="1600" dirty="0"/>
              <a:t> </a:t>
            </a:r>
            <a:r>
              <a:rPr lang="fr-FR" sz="1600" dirty="0" err="1"/>
              <a:t>đầu</a:t>
            </a:r>
            <a:endParaRPr lang="fr-FR" sz="1600" dirty="0"/>
          </a:p>
        </p:txBody>
      </p:sp>
      <p:cxnSp>
        <p:nvCxnSpPr>
          <p:cNvPr id="5" name="Straight Arrow Connector 15"/>
          <p:cNvCxnSpPr>
            <a:cxnSpLocks noChangeShapeType="1"/>
          </p:cNvCxnSpPr>
          <p:nvPr/>
        </p:nvCxnSpPr>
        <p:spPr bwMode="auto">
          <a:xfrm>
            <a:off x="4188676" y="68580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6" name="Parallelogram 5"/>
          <p:cNvSpPr/>
          <p:nvPr/>
        </p:nvSpPr>
        <p:spPr bwMode="auto">
          <a:xfrm>
            <a:off x="3100649" y="990601"/>
            <a:ext cx="2209800" cy="357052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888180" y="990600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 err="1">
                <a:cs typeface="Tahoma" pitchFamily="34" charset="0"/>
              </a:rPr>
              <a:t>Nhập</a:t>
            </a:r>
            <a:r>
              <a:rPr lang="en-US" sz="1600" dirty="0">
                <a:cs typeface="Tahoma" pitchFamily="34" charset="0"/>
              </a:rPr>
              <a:t> n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47585" y="1617618"/>
            <a:ext cx="1296957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</a:rPr>
              <a:t>i 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1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9" name="Straight Arrow Connector 15"/>
          <p:cNvCxnSpPr>
            <a:cxnSpLocks noChangeShapeType="1"/>
          </p:cNvCxnSpPr>
          <p:nvPr/>
        </p:nvCxnSpPr>
        <p:spPr bwMode="auto">
          <a:xfrm>
            <a:off x="4197931" y="1332411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0" name="Diamond 7"/>
          <p:cNvSpPr>
            <a:spLocks noChangeArrowheads="1"/>
          </p:cNvSpPr>
          <p:nvPr/>
        </p:nvSpPr>
        <p:spPr bwMode="auto">
          <a:xfrm>
            <a:off x="2863342" y="2323011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917571" y="2435114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  <a:sym typeface="Symbol"/>
              </a:rPr>
              <a:t>i &lt;= N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" name="Straight Arrow Connector 15"/>
          <p:cNvCxnSpPr>
            <a:cxnSpLocks noChangeShapeType="1"/>
          </p:cNvCxnSpPr>
          <p:nvPr/>
        </p:nvCxnSpPr>
        <p:spPr bwMode="auto">
          <a:xfrm>
            <a:off x="4182690" y="2018211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8331" y="3237411"/>
            <a:ext cx="1296957" cy="609600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</a:rPr>
              <a:t>j 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1</a:t>
            </a:r>
          </a:p>
          <a:p>
            <a:pPr algn="ctr" eaLnBrk="0" hangingPunct="0"/>
            <a:r>
              <a:rPr lang="en-US" sz="1600" dirty="0">
                <a:cs typeface="Tahoma" pitchFamily="34" charset="0"/>
                <a:sym typeface="Wingdings" pitchFamily="2" charset="2"/>
              </a:rPr>
              <a:t>s</a:t>
            </a:r>
            <a:r>
              <a:rPr lang="en-US" sz="1600" dirty="0">
                <a:latin typeface="Tahoma" pitchFamily="34" charset="0"/>
                <a:cs typeface="Tahoma" pitchFamily="34" charset="0"/>
                <a:sym typeface="Wingdings" pitchFamily="2" charset="2"/>
              </a:rPr>
              <a:t>um  0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4" name="Straight Arrow Connector 15"/>
          <p:cNvCxnSpPr>
            <a:cxnSpLocks noChangeShapeType="1"/>
          </p:cNvCxnSpPr>
          <p:nvPr/>
        </p:nvCxnSpPr>
        <p:spPr bwMode="auto">
          <a:xfrm>
            <a:off x="4234942" y="2932611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5" name="Diamond 7"/>
          <p:cNvSpPr>
            <a:spLocks noChangeArrowheads="1"/>
          </p:cNvSpPr>
          <p:nvPr/>
        </p:nvSpPr>
        <p:spPr bwMode="auto">
          <a:xfrm>
            <a:off x="2939542" y="4075611"/>
            <a:ext cx="2667000" cy="609560"/>
          </a:xfrm>
          <a:prstGeom prst="diamond">
            <a:avLst/>
          </a:prstGeom>
          <a:solidFill>
            <a:srgbClr val="CCF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solidFill>
                <a:srgbClr val="0432FF"/>
              </a:solidFill>
              <a:latin typeface="Tahoma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971800" y="4187714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>
                <a:cs typeface="Tahoma" pitchFamily="34" charset="0"/>
                <a:sym typeface="Symbol"/>
              </a:rPr>
              <a:t>j &lt;= i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7" name="Straight Arrow Connector 15"/>
          <p:cNvCxnSpPr>
            <a:cxnSpLocks noChangeShapeType="1"/>
          </p:cNvCxnSpPr>
          <p:nvPr/>
        </p:nvCxnSpPr>
        <p:spPr bwMode="auto">
          <a:xfrm>
            <a:off x="4234942" y="3847011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02726" y="5024846"/>
            <a:ext cx="1957649" cy="5377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</a:rPr>
              <a:t>sum 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sum + j</a:t>
            </a:r>
          </a:p>
          <a:p>
            <a:pPr algn="ctr" eaLnBrk="0" hangingPunct="0"/>
            <a:r>
              <a:rPr lang="en-US" sz="1600" dirty="0">
                <a:cs typeface="Tahoma" pitchFamily="34" charset="0"/>
                <a:sym typeface="Wingdings" pitchFamily="2" charset="2"/>
              </a:rPr>
              <a:t>j</a:t>
            </a:r>
            <a:r>
              <a:rPr lang="en-US" sz="1600" dirty="0">
                <a:latin typeface="Tahoma" pitchFamily="34" charset="0"/>
                <a:cs typeface="Tahoma" pitchFamily="34" charset="0"/>
                <a:sym typeface="Wingdings" pitchFamily="2" charset="2"/>
              </a:rPr>
              <a:t>  j + 1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5"/>
          <p:cNvCxnSpPr>
            <a:cxnSpLocks noChangeShapeType="1"/>
          </p:cNvCxnSpPr>
          <p:nvPr/>
        </p:nvCxnSpPr>
        <p:spPr bwMode="auto">
          <a:xfrm>
            <a:off x="4267200" y="472440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20" name="Straight Arrow Connector 15"/>
          <p:cNvCxnSpPr>
            <a:cxnSpLocks noChangeShapeType="1"/>
          </p:cNvCxnSpPr>
          <p:nvPr/>
        </p:nvCxnSpPr>
        <p:spPr bwMode="auto">
          <a:xfrm>
            <a:off x="4271264" y="5562600"/>
            <a:ext cx="0" cy="3048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1"/>
          <p:cNvCxnSpPr>
            <a:cxnSpLocks noChangeShapeType="1"/>
          </p:cNvCxnSpPr>
          <p:nvPr/>
        </p:nvCxnSpPr>
        <p:spPr bwMode="auto">
          <a:xfrm>
            <a:off x="2133600" y="5867400"/>
            <a:ext cx="217170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24" name="Straight Arrow Connector 15"/>
          <p:cNvCxnSpPr>
            <a:cxnSpLocks noChangeShapeType="1"/>
          </p:cNvCxnSpPr>
          <p:nvPr/>
        </p:nvCxnSpPr>
        <p:spPr bwMode="auto">
          <a:xfrm>
            <a:off x="2133600" y="4012474"/>
            <a:ext cx="0" cy="1854926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cxnSp>
        <p:nvCxnSpPr>
          <p:cNvPr id="26" name="Straight Arrow Connector 21"/>
          <p:cNvCxnSpPr>
            <a:cxnSpLocks noChangeShapeType="1"/>
          </p:cNvCxnSpPr>
          <p:nvPr/>
        </p:nvCxnSpPr>
        <p:spPr bwMode="auto">
          <a:xfrm>
            <a:off x="2133600" y="4012474"/>
            <a:ext cx="2071949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/>
          </a:ln>
        </p:spPr>
      </p:cxnSp>
      <p:sp>
        <p:nvSpPr>
          <p:cNvPr id="29" name="TextBox 31"/>
          <p:cNvSpPr txBox="1">
            <a:spLocks noChangeArrowheads="1"/>
          </p:cNvSpPr>
          <p:nvPr/>
        </p:nvSpPr>
        <p:spPr bwMode="auto">
          <a:xfrm>
            <a:off x="5584571" y="3999411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TextBox 31"/>
          <p:cNvSpPr txBox="1">
            <a:spLocks noChangeArrowheads="1"/>
          </p:cNvSpPr>
          <p:nvPr/>
        </p:nvSpPr>
        <p:spPr bwMode="auto">
          <a:xfrm>
            <a:off x="4267200" y="4688400"/>
            <a:ext cx="612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true</a:t>
            </a:r>
          </a:p>
        </p:txBody>
      </p:sp>
      <p:cxnSp>
        <p:nvCxnSpPr>
          <p:cNvPr id="31" name="Straight Arrow Connector 21"/>
          <p:cNvCxnSpPr>
            <a:cxnSpLocks noChangeShapeType="1"/>
          </p:cNvCxnSpPr>
          <p:nvPr/>
        </p:nvCxnSpPr>
        <p:spPr bwMode="auto">
          <a:xfrm>
            <a:off x="5530342" y="4380391"/>
            <a:ext cx="1556258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35" name="Straight Arrow Connector 15"/>
          <p:cNvCxnSpPr>
            <a:cxnSpLocks noChangeShapeType="1"/>
          </p:cNvCxnSpPr>
          <p:nvPr/>
        </p:nvCxnSpPr>
        <p:spPr bwMode="auto">
          <a:xfrm>
            <a:off x="7086600" y="4343400"/>
            <a:ext cx="0" cy="229668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40" name="Parallelogram 39"/>
          <p:cNvSpPr/>
          <p:nvPr/>
        </p:nvSpPr>
        <p:spPr bwMode="auto">
          <a:xfrm>
            <a:off x="6104115" y="4625995"/>
            <a:ext cx="2008909" cy="392757"/>
          </a:xfrm>
          <a:prstGeom prst="parallelogram">
            <a:avLst>
              <a:gd name="adj" fmla="val 99074"/>
            </a:avLst>
          </a:prstGeom>
          <a:solidFill>
            <a:schemeClr val="accent5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5791200" y="4643846"/>
            <a:ext cx="2667000" cy="38535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</a:rPr>
              <a:t>In sum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42" name="Straight Arrow Connector 15"/>
          <p:cNvCxnSpPr>
            <a:cxnSpLocks noChangeShapeType="1"/>
          </p:cNvCxnSpPr>
          <p:nvPr/>
        </p:nvCxnSpPr>
        <p:spPr bwMode="auto">
          <a:xfrm>
            <a:off x="7095262" y="5672116"/>
            <a:ext cx="8662" cy="271484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21"/>
          <p:cNvCxnSpPr>
            <a:cxnSpLocks noChangeShapeType="1"/>
          </p:cNvCxnSpPr>
          <p:nvPr/>
        </p:nvCxnSpPr>
        <p:spPr bwMode="auto">
          <a:xfrm>
            <a:off x="1600200" y="5943600"/>
            <a:ext cx="5503724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46" name="Straight Arrow Connector 15"/>
          <p:cNvCxnSpPr>
            <a:cxnSpLocks noChangeShapeType="1"/>
          </p:cNvCxnSpPr>
          <p:nvPr/>
        </p:nvCxnSpPr>
        <p:spPr bwMode="auto">
          <a:xfrm>
            <a:off x="1600200" y="2209800"/>
            <a:ext cx="0" cy="3751217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none" w="med" len="med"/>
          </a:ln>
        </p:spPr>
      </p:cxnSp>
      <p:cxnSp>
        <p:nvCxnSpPr>
          <p:cNvPr id="48" name="Straight Arrow Connector 21"/>
          <p:cNvCxnSpPr>
            <a:cxnSpLocks noChangeShapeType="1"/>
          </p:cNvCxnSpPr>
          <p:nvPr/>
        </p:nvCxnSpPr>
        <p:spPr bwMode="auto">
          <a:xfrm>
            <a:off x="1600200" y="2209800"/>
            <a:ext cx="2582490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/>
          </a:ln>
        </p:spPr>
      </p:cxnSp>
      <p:sp>
        <p:nvSpPr>
          <p:cNvPr id="51" name="TextBox 31"/>
          <p:cNvSpPr txBox="1">
            <a:spLocks noChangeArrowheads="1"/>
          </p:cNvSpPr>
          <p:nvPr/>
        </p:nvSpPr>
        <p:spPr bwMode="auto">
          <a:xfrm>
            <a:off x="4191000" y="2895600"/>
            <a:ext cx="612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true</a:t>
            </a:r>
          </a:p>
        </p:txBody>
      </p:sp>
      <p:sp>
        <p:nvSpPr>
          <p:cNvPr id="52" name="TextBox 31"/>
          <p:cNvSpPr txBox="1">
            <a:spLocks noChangeArrowheads="1"/>
          </p:cNvSpPr>
          <p:nvPr/>
        </p:nvSpPr>
        <p:spPr bwMode="auto">
          <a:xfrm>
            <a:off x="5724012" y="2252178"/>
            <a:ext cx="676788" cy="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vi-VN" sz="1600" b="1" dirty="0">
                <a:solidFill>
                  <a:srgbClr val="0432FF"/>
                </a:solidFill>
                <a:latin typeface="Tahoma" pitchFamily="34" charset="0"/>
                <a:cs typeface="Tahoma" pitchFamily="34" charset="0"/>
              </a:rPr>
              <a:t>false</a:t>
            </a:r>
            <a:endParaRPr lang="en-US" sz="1600" b="1" dirty="0">
              <a:solidFill>
                <a:srgbClr val="0432FF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3" name="Straight Arrow Connector 21"/>
          <p:cNvCxnSpPr>
            <a:cxnSpLocks noChangeShapeType="1"/>
          </p:cNvCxnSpPr>
          <p:nvPr/>
        </p:nvCxnSpPr>
        <p:spPr bwMode="auto">
          <a:xfrm>
            <a:off x="5530342" y="2627791"/>
            <a:ext cx="1291245" cy="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/>
          </a:ln>
        </p:spPr>
      </p:cxnSp>
      <p:sp>
        <p:nvSpPr>
          <p:cNvPr id="55" name="AutoShape 4"/>
          <p:cNvSpPr>
            <a:spLocks noChangeArrowheads="1"/>
          </p:cNvSpPr>
          <p:nvPr/>
        </p:nvSpPr>
        <p:spPr bwMode="auto">
          <a:xfrm>
            <a:off x="6821587" y="2399191"/>
            <a:ext cx="1109254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>
            <a:outerShdw dist="50800"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fr-FR" sz="1600" dirty="0" err="1"/>
              <a:t>Kết</a:t>
            </a:r>
            <a:r>
              <a:rPr lang="fr-FR" sz="1600" dirty="0"/>
              <a:t> </a:t>
            </a:r>
            <a:r>
              <a:rPr lang="fr-FR" sz="1600" dirty="0" err="1"/>
              <a:t>thúc</a:t>
            </a:r>
            <a:endParaRPr lang="fr-FR" sz="1600" dirty="0"/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6145875" y="5286762"/>
            <a:ext cx="1957649" cy="385354"/>
          </a:xfrm>
          <a:prstGeom prst="rect">
            <a:avLst/>
          </a:prstGeom>
          <a:solidFill>
            <a:srgbClr val="CCF7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dirty="0">
                <a:cs typeface="Tahoma" pitchFamily="34" charset="0"/>
              </a:rPr>
              <a:t>i </a:t>
            </a:r>
            <a:r>
              <a:rPr lang="en-US" sz="1600" dirty="0">
                <a:cs typeface="Tahoma" pitchFamily="34" charset="0"/>
                <a:sym typeface="Wingdings" pitchFamily="2" charset="2"/>
              </a:rPr>
              <a:t> i + 1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67" name="Straight Arrow Connector 15"/>
          <p:cNvCxnSpPr>
            <a:cxnSpLocks noChangeShapeType="1"/>
          </p:cNvCxnSpPr>
          <p:nvPr/>
        </p:nvCxnSpPr>
        <p:spPr bwMode="auto">
          <a:xfrm>
            <a:off x="7077938" y="5029200"/>
            <a:ext cx="8662" cy="271484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</p:spPr>
      </p:cxn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060"/>
            <a:ext cx="25908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523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cỏ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5,</a:t>
            </a:r>
            <a:br>
              <a:rPr lang="en-US" dirty="0"/>
            </a:b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3,</a:t>
            </a:r>
            <a:br>
              <a:rPr lang="en-US" dirty="0"/>
            </a:b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3 con </a:t>
            </a:r>
            <a:r>
              <a:rPr lang="en-US" dirty="0" err="1"/>
              <a:t>ăn</a:t>
            </a:r>
            <a:r>
              <a:rPr lang="en-US" dirty="0"/>
              <a:t> 1 </a:t>
            </a:r>
            <a:r>
              <a:rPr lang="en-US" dirty="0" err="1"/>
              <a:t>bó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, </a:t>
            </a: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, </a:t>
            </a:r>
            <a:r>
              <a:rPr lang="en-US" dirty="0" err="1"/>
              <a:t>trâu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!</a:t>
            </a:r>
          </a:p>
          <a:p>
            <a:r>
              <a:rPr lang="en-US" dirty="0"/>
              <a:t>x + y + z = 100 			(1)</a:t>
            </a:r>
            <a:br>
              <a:rPr lang="en-US" dirty="0"/>
            </a:br>
            <a:r>
              <a:rPr lang="en-US" dirty="0"/>
              <a:t>5x + 3y +z/3 = 100 		(2)</a:t>
            </a:r>
            <a:br>
              <a:rPr lang="en-US" dirty="0"/>
            </a:br>
            <a:r>
              <a:rPr lang="en-US" dirty="0"/>
              <a:t>x, y, z </a:t>
            </a:r>
            <a:r>
              <a:rPr lang="en-US" dirty="0" err="1"/>
              <a:t>thuộc</a:t>
            </a:r>
            <a:r>
              <a:rPr lang="en-US" dirty="0"/>
              <a:t> N, x, y, z&gt;=1 </a:t>
            </a:r>
          </a:p>
          <a:p>
            <a:r>
              <a:rPr lang="en-US" dirty="0" err="1"/>
              <a:t>Vét</a:t>
            </a:r>
            <a:r>
              <a:rPr lang="en-US" dirty="0"/>
              <a:t> </a:t>
            </a:r>
            <a:r>
              <a:rPr lang="en-US" dirty="0" err="1"/>
              <a:t>cạn</a:t>
            </a:r>
            <a:r>
              <a:rPr lang="en-US" dirty="0"/>
              <a:t> (Bruce force)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hay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41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88518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74" y="3505200"/>
            <a:ext cx="48672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80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457200"/>
          </a:xfrm>
        </p:spPr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đúng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66800" y="1524000"/>
          <a:ext cx="6629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11500" imgH="482600" progId="Equation.3">
                  <p:embed/>
                </p:oleObj>
              </mc:Choice>
              <mc:Fallback>
                <p:oleObj name="Equation" r:id="rId2" imgW="31115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24000"/>
                        <a:ext cx="66294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1800"/>
            <a:ext cx="4953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866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23963"/>
            <a:ext cx="4486299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347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28600" y="10668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x</a:t>
            </a:r>
            <a:r>
              <a:rPr lang="en-US" baseline="30000" dirty="0"/>
              <a:t>2</a:t>
            </a:r>
            <a:r>
              <a:rPr lang="en-US" dirty="0"/>
              <a:t> + 2x + 10 (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045610"/>
              </p:ext>
            </p:extLst>
          </p:nvPr>
        </p:nvGraphicFramePr>
        <p:xfrm>
          <a:off x="152400" y="1676400"/>
          <a:ext cx="8610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32300" imgH="482600" progId="Equation.3">
                  <p:embed/>
                </p:oleObj>
              </mc:Choice>
              <mc:Fallback>
                <p:oleObj name="Equation" r:id="rId2" imgW="4432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8610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04800" y="27432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 = 1, b = 2 </a:t>
            </a:r>
            <a:r>
              <a:rPr lang="en-US" dirty="0">
                <a:sym typeface="Wingdings" pitchFamily="2" charset="2"/>
              </a:rPr>
              <a:t> value = 15.333333 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3886200"/>
            <a:ext cx="8610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f(x)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501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66800"/>
            <a:ext cx="50577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03811"/>
            <a:ext cx="40671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886200"/>
            <a:ext cx="4181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66" y="4438650"/>
            <a:ext cx="393348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51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Chiếc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điện</a:t>
            </a:r>
            <a:r>
              <a:rPr lang="en-US" sz="3200" dirty="0"/>
              <a:t> </a:t>
            </a:r>
            <a:r>
              <a:rPr lang="en-US" sz="3200" dirty="0" err="1"/>
              <a:t>tử</a:t>
            </a:r>
            <a:r>
              <a:rPr lang="en-US" sz="3200" dirty="0"/>
              <a:t>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tiên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15494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88" y="1117244"/>
            <a:ext cx="2008712" cy="219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95300" y="3429000"/>
            <a:ext cx="21717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err="1"/>
              <a:t>Ống</a:t>
            </a:r>
            <a:r>
              <a:rPr lang="en-US" sz="2000" dirty="0"/>
              <a:t> </a:t>
            </a:r>
            <a:r>
              <a:rPr lang="en-US" sz="2000" dirty="0" err="1"/>
              <a:t>chân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endParaRPr lang="en-US" sz="2000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276600" y="3429000"/>
            <a:ext cx="152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/>
              <a:t>Transistor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17244"/>
            <a:ext cx="2547358" cy="219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26579" y="3429000"/>
            <a:ext cx="2971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, IC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" y="4038600"/>
            <a:ext cx="790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kích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thước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máy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tính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ngày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càng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nhỏ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hoạt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động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ngày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càng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ổn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định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tiêu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thụ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ngày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càng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ít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điện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6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4" name="Picture 4" descr="File:Personal computer, exploded 5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425196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219200"/>
            <a:ext cx="3505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  1.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br>
              <a:rPr lang="en-US" dirty="0"/>
            </a:br>
            <a:r>
              <a:rPr lang="en-US" dirty="0"/>
              <a:t>2. Bo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chủ</a:t>
            </a:r>
            <a:br>
              <a:rPr lang="en-US" dirty="0"/>
            </a:br>
            <a:r>
              <a:rPr lang="en-US" dirty="0"/>
              <a:t>3. CPU</a:t>
            </a:r>
            <a:br>
              <a:rPr lang="en-US" dirty="0"/>
            </a:br>
            <a:r>
              <a:rPr lang="en-US" dirty="0"/>
              <a:t>4. RAM</a:t>
            </a:r>
            <a:br>
              <a:rPr lang="en-US" dirty="0"/>
            </a:br>
            <a:r>
              <a:rPr lang="en-US" dirty="0"/>
              <a:t>5. Card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  6. </a:t>
            </a:r>
            <a:r>
              <a:rPr lang="en-US" dirty="0" err="1"/>
              <a:t>Nguồn</a:t>
            </a:r>
            <a:br>
              <a:rPr lang="en-US" dirty="0"/>
            </a:br>
            <a:r>
              <a:rPr lang="en-US" dirty="0"/>
              <a:t>7. Ổ </a:t>
            </a:r>
            <a:r>
              <a:rPr lang="en-US" dirty="0" err="1"/>
              <a:t>đĩa</a:t>
            </a:r>
            <a:r>
              <a:rPr lang="en-US" dirty="0"/>
              <a:t> CD/DVD</a:t>
            </a:r>
            <a:br>
              <a:rPr lang="en-US" dirty="0"/>
            </a:br>
            <a:r>
              <a:rPr lang="en-US" dirty="0"/>
              <a:t>8.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cứng</a:t>
            </a:r>
            <a:br>
              <a:rPr lang="en-US" dirty="0"/>
            </a:br>
            <a:r>
              <a:rPr lang="en-US" dirty="0"/>
              <a:t>9.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10. </a:t>
            </a:r>
            <a:r>
              <a:rPr lang="en-US" dirty="0" err="1"/>
              <a:t>Chuột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5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73f988fe6df8ae7d8013c6fd66a1c042d9bb9d"/>
</p:tagLst>
</file>

<file path=ppt/theme/theme1.xml><?xml version="1.0" encoding="utf-8"?>
<a:theme xmlns:a="http://schemas.openxmlformats.org/drawingml/2006/main" name="15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5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4007</Words>
  <Application>Microsoft Office PowerPoint</Application>
  <PresentationFormat>On-screen Show (4:3)</PresentationFormat>
  <Paragraphs>528</Paragraphs>
  <Slides>77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Consolas</vt:lpstr>
      <vt:lpstr>DejaVu Sans Mono</vt:lpstr>
      <vt:lpstr>Tahoma</vt:lpstr>
      <vt:lpstr>Times New Roman</vt:lpstr>
      <vt:lpstr>Wingdings</vt:lpstr>
      <vt:lpstr>15_Blends</vt:lpstr>
      <vt:lpstr>Equation</vt:lpstr>
      <vt:lpstr>Chương 1 GIỚI THIỆU VỀ MÁY TÍNH VÀ LẬP TRÌNH</vt:lpstr>
      <vt:lpstr>Nội dung</vt:lpstr>
      <vt:lpstr>Chiếc máy tính điện tử đầu tiên</vt:lpstr>
      <vt:lpstr>Chiếc máy tính điện tử đầu tiên</vt:lpstr>
      <vt:lpstr>Chiếc máy tính điện tử đầu tiên</vt:lpstr>
      <vt:lpstr>Chiếc máy tính điện tử đầu tiên</vt:lpstr>
      <vt:lpstr>Chiếc máy tính điện tử đầu tiên</vt:lpstr>
      <vt:lpstr>Chiếc máy tính điện tử đầu tiên</vt:lpstr>
      <vt:lpstr>Phần cứng máy tính</vt:lpstr>
      <vt:lpstr>Phần cứng máy tính</vt:lpstr>
      <vt:lpstr>Phần cứng máy tính</vt:lpstr>
      <vt:lpstr>Phần cứng máy tính (thiết bị nhập xuất)</vt:lpstr>
      <vt:lpstr>Phần cứng máy tính (Bộ nhớ)</vt:lpstr>
      <vt:lpstr>Phần cứng máy tính (CPU)</vt:lpstr>
      <vt:lpstr>Phần cứng máy tính (CPU)</vt:lpstr>
      <vt:lpstr>Phần cứng máy tính (TB lưu trữ thứ cấp)</vt:lpstr>
      <vt:lpstr>Phần mềm máy tính</vt:lpstr>
      <vt:lpstr>Phần mềm máy tính</vt:lpstr>
      <vt:lpstr>Hệ điều hành</vt:lpstr>
      <vt:lpstr>Hệ điều hành</vt:lpstr>
      <vt:lpstr>Hệ điều hành</vt:lpstr>
      <vt:lpstr>Hệ điều hành</vt:lpstr>
      <vt:lpstr>Hệ điều hành</vt:lpstr>
      <vt:lpstr>Hệ thống số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2</vt:lpstr>
      <vt:lpstr>Hệ thống số - Hệ cơ số 16</vt:lpstr>
      <vt:lpstr>Hệ thống số - Hệ cơ số 16</vt:lpstr>
      <vt:lpstr>Hệ thống số - Hệ cơ số 16</vt:lpstr>
      <vt:lpstr>Hệ thống số</vt:lpstr>
      <vt:lpstr>Ngôn ngữ lập trình</vt:lpstr>
      <vt:lpstr>Ngôn ngữ lập trình</vt:lpstr>
      <vt:lpstr>Ngôn ngữ lập trình (Ngôn ngữ máy)</vt:lpstr>
      <vt:lpstr>Ngôn ngữ lập trình (Ngôn ngữ máy)</vt:lpstr>
      <vt:lpstr>Ngôn ngữ lập trình (Ngôn ngữ Assembly)</vt:lpstr>
      <vt:lpstr>Ngôn ngữ lập trình (Ngôn ngữ Assembly)</vt:lpstr>
      <vt:lpstr>Ngôn ngữ lập trình (Ngôn ngữ cấp cao)</vt:lpstr>
      <vt:lpstr>Ngôn ngữ lập trình (Biên dịch &amp; thông dịch)</vt:lpstr>
      <vt:lpstr>Ngôn ngữ lập trình</vt:lpstr>
      <vt:lpstr>Ngôn ngữ lập trình (NNLT trực quan-kéo thả)</vt:lpstr>
      <vt:lpstr>Ngôn ngữ lập trình (Một số NNLT)</vt:lpstr>
      <vt:lpstr>Ngôn ngữ lập trình (Một số NNLT)</vt:lpstr>
      <vt:lpstr>Ngôn ngữ lập trình (Lập trình có cấu trúc)</vt:lpstr>
      <vt:lpstr>Ngôn ngữ lập trình (Lập trình hướng đối tượng)</vt:lpstr>
      <vt:lpstr>Quy trình phát triển phần mềm</vt:lpstr>
      <vt:lpstr>Quy trình phát triển phần mềm</vt:lpstr>
      <vt:lpstr>Quy trình phát triển phần mềm</vt:lpstr>
      <vt:lpstr>Quy trình phát triển phần mềm</vt:lpstr>
      <vt:lpstr>Giải thuật</vt:lpstr>
      <vt:lpstr>Giải thuật</vt:lpstr>
      <vt:lpstr>Giải thuật</vt:lpstr>
      <vt:lpstr>Giải thuật</vt:lpstr>
      <vt:lpstr>Giải thuật (Sơ đồ khối)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Ví dụ</vt:lpstr>
      <vt:lpstr>Ví dụ</vt:lpstr>
      <vt:lpstr>Ví dụ</vt:lpstr>
      <vt:lpstr>Ví dụ</vt:lpstr>
      <vt:lpstr>Ví dụ</vt:lpstr>
      <vt:lpstr>Ví dụ</vt:lpstr>
    </vt:vector>
  </TitlesOfParts>
  <Company>Dai hoc Bach Khoa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Tran Quang</dc:creator>
  <cp:lastModifiedBy>Nhật Duy</cp:lastModifiedBy>
  <cp:revision>635</cp:revision>
  <dcterms:created xsi:type="dcterms:W3CDTF">2010-12-08T09:26:28Z</dcterms:created>
  <dcterms:modified xsi:type="dcterms:W3CDTF">2023-08-21T13:51:45Z</dcterms:modified>
</cp:coreProperties>
</file>